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xlsb" ContentType="application/vnd.ms-excel.sheet.binary.macroEnabled.12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sldIdLst>
    <p:sldId id="340" r:id="rId2"/>
    <p:sldId id="259" r:id="rId3"/>
    <p:sldId id="258" r:id="rId4"/>
    <p:sldId id="260" r:id="rId5"/>
    <p:sldId id="304" r:id="rId6"/>
    <p:sldId id="330" r:id="rId7"/>
    <p:sldId id="262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46" r:id="rId18"/>
    <p:sldId id="337" r:id="rId19"/>
    <p:sldId id="338" r:id="rId20"/>
    <p:sldId id="331" r:id="rId21"/>
    <p:sldId id="332" r:id="rId22"/>
    <p:sldId id="333" r:id="rId23"/>
    <p:sldId id="339" r:id="rId24"/>
    <p:sldId id="341" r:id="rId25"/>
    <p:sldId id="334" r:id="rId26"/>
    <p:sldId id="302" r:id="rId27"/>
    <p:sldId id="299" r:id="rId28"/>
    <p:sldId id="297" r:id="rId29"/>
    <p:sldId id="344" r:id="rId30"/>
    <p:sldId id="300" r:id="rId31"/>
    <p:sldId id="301" r:id="rId32"/>
    <p:sldId id="305" r:id="rId33"/>
    <p:sldId id="306" r:id="rId34"/>
    <p:sldId id="307" r:id="rId35"/>
    <p:sldId id="308" r:id="rId36"/>
    <p:sldId id="309" r:id="rId37"/>
    <p:sldId id="335" r:id="rId38"/>
    <p:sldId id="310" r:id="rId39"/>
    <p:sldId id="317" r:id="rId40"/>
    <p:sldId id="311" r:id="rId41"/>
    <p:sldId id="342" r:id="rId42"/>
    <p:sldId id="343" r:id="rId43"/>
    <p:sldId id="283" r:id="rId44"/>
    <p:sldId id="313" r:id="rId45"/>
    <p:sldId id="314" r:id="rId46"/>
    <p:sldId id="315" r:id="rId47"/>
    <p:sldId id="281" r:id="rId48"/>
    <p:sldId id="29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Mills" initials="RM" lastIdx="1" clrIdx="0">
    <p:extLst>
      <p:ext uri="{19B8F6BF-5375-455C-9EA6-DF929625EA0E}">
        <p15:presenceInfo xmlns:p15="http://schemas.microsoft.com/office/powerpoint/2012/main" userId="1e26fc1e2277f7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EEC"/>
    <a:srgbClr val="FFF2CC"/>
    <a:srgbClr val="FFFFFF"/>
    <a:srgbClr val="F7E1D3"/>
    <a:srgbClr val="FB9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6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6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53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30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13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08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48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68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707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391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98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46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9CCBC-73AF-41C1-938F-7A850C2192B9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56CA4-23D3-4C39-B04C-CA612A686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40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Binary_Worksheet1.xlsb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thecocktaild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ocktaildb.com/api.ph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sonformatter.org/json-pretty-prin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yankv/regex-for-dummies-6542be2b4ebd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wmf"/><Relationship Id="rId4" Type="http://schemas.openxmlformats.org/officeDocument/2006/relationships/package" Target="../embeddings/Microsoft_Excel_Binary_Worksheet2.xlsb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i-football.com/documentation-v3" TargetMode="External"/><Relationship Id="rId2" Type="http://schemas.openxmlformats.org/officeDocument/2006/relationships/hyperlink" Target="https://openweathermap.org/curr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.chucknorris.io/" TargetMode="External"/><Relationship Id="rId4" Type="http://schemas.openxmlformats.org/officeDocument/2006/relationships/hyperlink" Target="https://api.nasa.gov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amazon.co.uk/gp/help/customer/display.html?nodeId=GLSBYFE9MGKKQXX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xml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html.spec.whatw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codecademy.com/articles/http-requests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www.json.org/json-en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Intro to Web Scraping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Richard Mills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86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Pokémon-Go stats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469" b="87239"/>
          <a:stretch/>
        </p:blipFill>
        <p:spPr>
          <a:xfrm>
            <a:off x="2816439" y="1377650"/>
            <a:ext cx="6559122" cy="313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0460"/>
          <a:stretch/>
        </p:blipFill>
        <p:spPr>
          <a:xfrm>
            <a:off x="2816439" y="1690688"/>
            <a:ext cx="6559122" cy="395698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5960715"/>
            <a:ext cx="10515600" cy="4351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(There looks to be ~700 of them.)</a:t>
            </a:r>
          </a:p>
        </p:txBody>
      </p:sp>
      <p:sp>
        <p:nvSpPr>
          <p:cNvPr id="9" name="Up Arrow 8"/>
          <p:cNvSpPr/>
          <p:nvPr/>
        </p:nvSpPr>
        <p:spPr>
          <a:xfrm rot="18813061">
            <a:off x="10360180" y="3489342"/>
            <a:ext cx="399941" cy="1161536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3956050" y="3702050"/>
            <a:ext cx="603250" cy="177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08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48148E-6 L -0.46198 0.0453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9" grpId="1" animBg="1"/>
      <p:bldP spid="10" grpId="0" animBg="1"/>
      <p:bldP spid="10" grpId="1" animBg="1"/>
      <p:bldP spid="10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Pokémon-Go stats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66" b="87888"/>
          <a:stretch/>
        </p:blipFill>
        <p:spPr>
          <a:xfrm>
            <a:off x="2566073" y="1520166"/>
            <a:ext cx="7059853" cy="266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t="20712" b="70095"/>
          <a:stretch/>
        </p:blipFill>
        <p:spPr>
          <a:xfrm>
            <a:off x="2566073" y="1793427"/>
            <a:ext cx="7059853" cy="50600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566073" y="2301577"/>
            <a:ext cx="7059853" cy="3255961"/>
            <a:chOff x="3310525" y="2752727"/>
            <a:chExt cx="5576288" cy="25717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23057" b="17784"/>
            <a:stretch/>
          </p:blipFill>
          <p:spPr>
            <a:xfrm>
              <a:off x="3310525" y="2752727"/>
              <a:ext cx="5576288" cy="2571750"/>
            </a:xfrm>
            <a:prstGeom prst="rect">
              <a:avLst/>
            </a:prstGeom>
          </p:spPr>
        </p:pic>
        <p:pic>
          <p:nvPicPr>
            <p:cNvPr id="1026" name="Picture 2" descr="Regula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1" t="43790" r="27301" b="8030"/>
            <a:stretch/>
          </p:blipFill>
          <p:spPr bwMode="auto">
            <a:xfrm>
              <a:off x="4052886" y="2963565"/>
              <a:ext cx="1928813" cy="19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Oval 6"/>
          <p:cNvSpPr>
            <a:spLocks noChangeAspect="1"/>
          </p:cNvSpPr>
          <p:nvPr/>
        </p:nvSpPr>
        <p:spPr>
          <a:xfrm>
            <a:off x="6512440" y="2571683"/>
            <a:ext cx="2568060" cy="542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21274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Pokémon-Go 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 we need to do</a:t>
            </a:r>
            <a:r>
              <a:rPr lang="en-GB" dirty="0" smtClean="0"/>
              <a:t>?</a:t>
            </a:r>
            <a:br>
              <a:rPr lang="en-GB" dirty="0" smtClean="0"/>
            </a:b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From that index page, extract a list of web-addresses for the </a:t>
            </a:r>
            <a:r>
              <a:rPr lang="en-GB" dirty="0" smtClean="0"/>
              <a:t>Wiki-page </a:t>
            </a:r>
            <a:r>
              <a:rPr lang="en-GB" dirty="0"/>
              <a:t>of each Pokémon.</a:t>
            </a:r>
            <a:br>
              <a:rPr lang="en-GB" dirty="0"/>
            </a:b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Download the HTML content of each page above, and extract the stats.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260410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Pokémon-Go 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0375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Step 1 </a:t>
            </a:r>
            <a:r>
              <a:rPr lang="en-GB" dirty="0"/>
              <a:t>– Get a list of website addresses.</a:t>
            </a:r>
          </a:p>
          <a:p>
            <a:pPr lvl="1"/>
            <a:endParaRPr lang="en-GB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487682" y="2014745"/>
            <a:ext cx="5866118" cy="3818877"/>
            <a:chOff x="2816439" y="1377650"/>
            <a:chExt cx="6559122" cy="42700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6469" b="87239"/>
            <a:stretch/>
          </p:blipFill>
          <p:spPr>
            <a:xfrm>
              <a:off x="2816439" y="1377650"/>
              <a:ext cx="6559122" cy="31303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20460"/>
            <a:stretch/>
          </p:blipFill>
          <p:spPr>
            <a:xfrm>
              <a:off x="2816439" y="1690688"/>
              <a:ext cx="6559122" cy="395698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03300" y="2493023"/>
            <a:ext cx="383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Taking the web-page that listed out all of the Pokémon...</a:t>
            </a:r>
          </a:p>
          <a:p>
            <a:endParaRPr lang="en-GB" dirty="0"/>
          </a:p>
          <a:p>
            <a:r>
              <a:rPr lang="en-GB" dirty="0"/>
              <a:t>What we want is the underlying web-address for each circled item.</a:t>
            </a:r>
          </a:p>
          <a:p>
            <a:endParaRPr lang="en-GB" dirty="0"/>
          </a:p>
          <a:p>
            <a:r>
              <a:rPr lang="en-GB" b="1" dirty="0"/>
              <a:t>This will be available in the underlying </a:t>
            </a:r>
            <a:r>
              <a:rPr lang="en-GB" b="1" dirty="0" smtClean="0"/>
              <a:t>HTML code for this webpage.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On Chrome in Windows, we show this underlying HTML code with Ctrl-U.</a:t>
            </a:r>
          </a:p>
          <a:p>
            <a:endParaRPr lang="en-GB" dirty="0"/>
          </a:p>
          <a:p>
            <a:r>
              <a:rPr lang="en-GB" dirty="0"/>
              <a:t>Pressing this shows...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505575" y="4064165"/>
            <a:ext cx="3722993" cy="1342860"/>
            <a:chOff x="6505575" y="4064165"/>
            <a:chExt cx="3722993" cy="1342860"/>
          </a:xfrm>
        </p:grpSpPr>
        <p:sp>
          <p:nvSpPr>
            <p:cNvPr id="10" name="Oval 9"/>
            <p:cNvSpPr/>
            <p:nvPr/>
          </p:nvSpPr>
          <p:spPr>
            <a:xfrm>
              <a:off x="6505575" y="406717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7286625" y="406717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8094968" y="406416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8876018" y="406416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9657068" y="406416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6505575" y="519747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7286625" y="519747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8094968" y="519446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8876018" y="519446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9657068" y="5194465"/>
              <a:ext cx="571500" cy="2095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357690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Pokémon-Go 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0375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Step 1 </a:t>
            </a:r>
            <a:r>
              <a:rPr lang="en-GB" dirty="0"/>
              <a:t>– Get a list of website addresses.</a:t>
            </a:r>
          </a:p>
          <a:p>
            <a:pPr lvl="1"/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6560"/>
          <a:stretch/>
        </p:blipFill>
        <p:spPr>
          <a:xfrm>
            <a:off x="5487682" y="2333077"/>
            <a:ext cx="6483822" cy="38370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3300" y="2131073"/>
            <a:ext cx="436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There’s a lot here with ~2,600 lines of HTML.</a:t>
            </a:r>
            <a:br>
              <a:rPr lang="en-GB" dirty="0"/>
            </a:br>
            <a:endParaRPr lang="en-GB" dirty="0"/>
          </a:p>
          <a:p>
            <a:r>
              <a:rPr lang="en-GB" dirty="0"/>
              <a:t>The HTML itself represents a collection of </a:t>
            </a:r>
            <a:r>
              <a:rPr lang="en-GB" b="1" dirty="0"/>
              <a:t>nodes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</a:t>
            </a:r>
            <a:r>
              <a:rPr lang="en-GB" dirty="0" smtClean="0"/>
              <a:t>odes </a:t>
            </a:r>
            <a:r>
              <a:rPr lang="en-GB" dirty="0"/>
              <a:t>can be </a:t>
            </a:r>
            <a:r>
              <a:rPr lang="en-GB" dirty="0" smtClean="0"/>
              <a:t>children/siblings of other </a:t>
            </a:r>
            <a:r>
              <a:rPr lang="en-GB" dirty="0"/>
              <a:t>nodes giving </a:t>
            </a:r>
            <a:r>
              <a:rPr lang="en-GB" dirty="0" smtClean="0"/>
              <a:t>the HTML a </a:t>
            </a:r>
            <a:r>
              <a:rPr lang="en-GB" b="1" dirty="0"/>
              <a:t>hierarchical/tree-like</a:t>
            </a:r>
            <a:r>
              <a:rPr lang="en-GB" dirty="0"/>
              <a:t> structure.</a:t>
            </a:r>
            <a:br>
              <a:rPr lang="en-GB" dirty="0"/>
            </a:br>
            <a:endParaRPr lang="en-GB" dirty="0"/>
          </a:p>
          <a:p>
            <a:r>
              <a:rPr lang="en-GB" dirty="0"/>
              <a:t>Some of these nodes correspond to things you can physically see on the web-page and can interact with.</a:t>
            </a:r>
          </a:p>
          <a:p>
            <a:endParaRPr lang="en-GB" dirty="0"/>
          </a:p>
          <a:p>
            <a:r>
              <a:rPr lang="en-GB" dirty="0"/>
              <a:t>Buried somewhere within this are the nodes corresponding to the hyperlinks for each Pokémon.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42198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Pokémon-Go 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0375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Step 1 </a:t>
            </a:r>
            <a:r>
              <a:rPr lang="en-GB" dirty="0"/>
              <a:t>– Get a list of website addresses.</a:t>
            </a:r>
          </a:p>
          <a:p>
            <a:pPr lvl="1"/>
            <a:endParaRPr lang="en-GB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487682" y="2014745"/>
            <a:ext cx="5866118" cy="3818877"/>
            <a:chOff x="2816439" y="1377650"/>
            <a:chExt cx="6559122" cy="42700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6469" b="87239"/>
            <a:stretch/>
          </p:blipFill>
          <p:spPr>
            <a:xfrm>
              <a:off x="2816439" y="1377650"/>
              <a:ext cx="6559122" cy="31303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20460"/>
            <a:stretch/>
          </p:blipFill>
          <p:spPr>
            <a:xfrm>
              <a:off x="2816439" y="1690688"/>
              <a:ext cx="6559122" cy="395698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12825" y="2014745"/>
            <a:ext cx="3835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How can we track these elusive nodes?</a:t>
            </a:r>
          </a:p>
          <a:p>
            <a:endParaRPr lang="en-GB" dirty="0"/>
          </a:p>
          <a:p>
            <a:r>
              <a:rPr lang="en-GB" dirty="0"/>
              <a:t>If we right-click on one of the hyperlinks, we get the following options...</a:t>
            </a:r>
          </a:p>
          <a:p>
            <a:endParaRPr lang="en-GB" dirty="0"/>
          </a:p>
          <a:p>
            <a:r>
              <a:rPr lang="en-GB" dirty="0"/>
              <a:t>Clicking the </a:t>
            </a:r>
            <a:r>
              <a:rPr lang="en-GB" i="1" dirty="0"/>
              <a:t>Inspect</a:t>
            </a:r>
            <a:r>
              <a:rPr lang="en-GB" dirty="0"/>
              <a:t> option will open up the </a:t>
            </a:r>
            <a:r>
              <a:rPr lang="en-GB" i="1" dirty="0"/>
              <a:t>Chrome </a:t>
            </a:r>
            <a:r>
              <a:rPr lang="en-GB" i="1" dirty="0" err="1"/>
              <a:t>DevTools</a:t>
            </a:r>
            <a:r>
              <a:rPr lang="en-GB" dirty="0"/>
              <a:t> window and take us to the corresponding line in the HTML.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178" y="4140365"/>
            <a:ext cx="2905125" cy="2257425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 flipH="1">
            <a:off x="5962650" y="6113586"/>
            <a:ext cx="932030" cy="2653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128113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r="33505" b="29583"/>
          <a:stretch/>
        </p:blipFill>
        <p:spPr>
          <a:xfrm>
            <a:off x="4817984" y="275514"/>
            <a:ext cx="7243026" cy="58769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3505" b="29583"/>
          <a:stretch/>
        </p:blipFill>
        <p:spPr>
          <a:xfrm>
            <a:off x="4817984" y="275515"/>
            <a:ext cx="7243026" cy="5876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309" y="929064"/>
            <a:ext cx="1590675" cy="1285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410" y="1412534"/>
            <a:ext cx="150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This is the element we’re currently inspecting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404934" y="1612133"/>
            <a:ext cx="749643" cy="247135"/>
          </a:xfrm>
          <a:prstGeom prst="rightArrow">
            <a:avLst>
              <a:gd name="adj1" fmla="val 2302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7295948" y="2443830"/>
            <a:ext cx="2464069" cy="250256"/>
            <a:chOff x="7295948" y="2762452"/>
            <a:chExt cx="2464069" cy="25025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22749" t="26058" r="54630" b="70943"/>
            <a:stretch/>
          </p:blipFill>
          <p:spPr>
            <a:xfrm>
              <a:off x="7295948" y="2762452"/>
              <a:ext cx="2464069" cy="25025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987481" y="2767913"/>
              <a:ext cx="708454" cy="2141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44032" y="2767913"/>
              <a:ext cx="1173892" cy="2141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78113" y="3498023"/>
            <a:ext cx="2929066" cy="1015663"/>
          </a:xfrm>
          <a:prstGeom prst="rect">
            <a:avLst/>
          </a:prstGeom>
          <a:solidFill>
            <a:srgbClr val="FFF2CC">
              <a:alpha val="8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This is the page for this particular </a:t>
            </a:r>
            <a:r>
              <a:rPr lang="en-GB" sz="1200" dirty="0" err="1"/>
              <a:t>Pokemon</a:t>
            </a:r>
            <a:r>
              <a:rPr lang="en-GB" sz="1200" dirty="0"/>
              <a:t>.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It is relative to the base address of...</a:t>
            </a:r>
          </a:p>
          <a:p>
            <a:pPr algn="ctr"/>
            <a:endParaRPr lang="en-GB" sz="1200" dirty="0"/>
          </a:p>
          <a:p>
            <a:pPr algn="ctr"/>
            <a:r>
              <a:rPr lang="en-GB" sz="1200" b="1" dirty="0">
                <a:solidFill>
                  <a:schemeClr val="accent1"/>
                </a:solidFill>
              </a:rPr>
              <a:t>https://pokemongo.fandom.com/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6860" y="3424906"/>
            <a:ext cx="1285618" cy="276999"/>
          </a:xfrm>
          <a:prstGeom prst="rect">
            <a:avLst/>
          </a:prstGeom>
          <a:solidFill>
            <a:srgbClr val="FFF2CC">
              <a:alpha val="8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Creature name</a:t>
            </a:r>
            <a:endParaRPr lang="en-GB" sz="1200" b="1" dirty="0">
              <a:solidFill>
                <a:schemeClr val="accent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9010265">
            <a:off x="6597472" y="2886762"/>
            <a:ext cx="749643" cy="247135"/>
          </a:xfrm>
          <a:prstGeom prst="rightArrow">
            <a:avLst>
              <a:gd name="adj1" fmla="val 2302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 rot="13275280">
            <a:off x="9745306" y="2895391"/>
            <a:ext cx="749643" cy="247135"/>
          </a:xfrm>
          <a:prstGeom prst="rightArrow">
            <a:avLst>
              <a:gd name="adj1" fmla="val 2302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0C79354-516C-48C6-9451-FA56B850717A}"/>
              </a:ext>
            </a:extLst>
          </p:cNvPr>
          <p:cNvCxnSpPr/>
          <p:nvPr/>
        </p:nvCxnSpPr>
        <p:spPr>
          <a:xfrm>
            <a:off x="7252138" y="1784893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AF13DB8-B437-40F6-87EA-5F8DE6F7EF4C}"/>
              </a:ext>
            </a:extLst>
          </p:cNvPr>
          <p:cNvCxnSpPr/>
          <p:nvPr/>
        </p:nvCxnSpPr>
        <p:spPr>
          <a:xfrm>
            <a:off x="7252138" y="3510786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7487D9E-D5EF-4A35-9525-4C42A1BCC541}"/>
              </a:ext>
            </a:extLst>
          </p:cNvPr>
          <p:cNvCxnSpPr/>
          <p:nvPr/>
        </p:nvCxnSpPr>
        <p:spPr>
          <a:xfrm>
            <a:off x="7252138" y="3691397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8781F76-2BD7-4EB4-BAD6-BD17981980C5}"/>
              </a:ext>
            </a:extLst>
          </p:cNvPr>
          <p:cNvCxnSpPr/>
          <p:nvPr/>
        </p:nvCxnSpPr>
        <p:spPr>
          <a:xfrm>
            <a:off x="7252138" y="3863692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C5651B6-F4D0-409A-8765-B6A707AB9C97}"/>
              </a:ext>
            </a:extLst>
          </p:cNvPr>
          <p:cNvCxnSpPr/>
          <p:nvPr/>
        </p:nvCxnSpPr>
        <p:spPr>
          <a:xfrm>
            <a:off x="7252138" y="4043116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EFE7414-4517-470D-BEF4-D8CCB757A203}"/>
              </a:ext>
            </a:extLst>
          </p:cNvPr>
          <p:cNvCxnSpPr/>
          <p:nvPr/>
        </p:nvCxnSpPr>
        <p:spPr>
          <a:xfrm>
            <a:off x="7252138" y="4218038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EAC64FCA-9FE8-4BD3-9D51-A01A6D815E00}"/>
              </a:ext>
            </a:extLst>
          </p:cNvPr>
          <p:cNvCxnSpPr/>
          <p:nvPr/>
        </p:nvCxnSpPr>
        <p:spPr>
          <a:xfrm>
            <a:off x="7252138" y="4406851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ABB83D7-2815-4461-AA77-C93CF250DD01}"/>
              </a:ext>
            </a:extLst>
          </p:cNvPr>
          <p:cNvCxnSpPr/>
          <p:nvPr/>
        </p:nvCxnSpPr>
        <p:spPr>
          <a:xfrm>
            <a:off x="7252138" y="4579146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6A63530-A6B7-4B26-A946-E561FE19C429}"/>
              </a:ext>
            </a:extLst>
          </p:cNvPr>
          <p:cNvCxnSpPr/>
          <p:nvPr/>
        </p:nvCxnSpPr>
        <p:spPr>
          <a:xfrm>
            <a:off x="7252138" y="4758570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D51C2360-D42D-4C8C-8559-72A82F52B3E0}"/>
              </a:ext>
            </a:extLst>
          </p:cNvPr>
          <p:cNvCxnSpPr/>
          <p:nvPr/>
        </p:nvCxnSpPr>
        <p:spPr>
          <a:xfrm>
            <a:off x="7252138" y="4933492"/>
            <a:ext cx="9819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364765" y="1825433"/>
            <a:ext cx="60111" cy="233432"/>
            <a:chOff x="6364765" y="2166633"/>
            <a:chExt cx="60111" cy="23343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BFE929C3-D19E-4FC9-9E08-5DD3093314AE}"/>
                </a:ext>
              </a:extLst>
            </p:cNvPr>
            <p:cNvCxnSpPr/>
            <p:nvPr/>
          </p:nvCxnSpPr>
          <p:spPr>
            <a:xfrm>
              <a:off x="6364765" y="2166633"/>
              <a:ext cx="0" cy="2334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33E502DC-B016-43A7-B2EB-A47F5EA7B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4765" y="2386572"/>
              <a:ext cx="60111" cy="0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492198" y="2146357"/>
            <a:ext cx="60111" cy="233432"/>
            <a:chOff x="6492198" y="2487557"/>
            <a:chExt cx="60111" cy="23343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11AAA4F8-CF9F-4DC3-9C9A-CC0383F28E30}"/>
                </a:ext>
              </a:extLst>
            </p:cNvPr>
            <p:cNvCxnSpPr/>
            <p:nvPr/>
          </p:nvCxnSpPr>
          <p:spPr>
            <a:xfrm>
              <a:off x="6492198" y="2487557"/>
              <a:ext cx="0" cy="2334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4D6159A-85AF-48A9-8B54-4B7BBF5038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198" y="2707496"/>
              <a:ext cx="60111" cy="0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6614362" y="2460654"/>
            <a:ext cx="100764" cy="121130"/>
            <a:chOff x="6614362" y="2801854"/>
            <a:chExt cx="100764" cy="12113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5E94F61-1BC9-40BD-9E6D-68BFB31A4FC0}"/>
                </a:ext>
              </a:extLst>
            </p:cNvPr>
            <p:cNvCxnSpPr>
              <a:cxnSpLocks/>
            </p:cNvCxnSpPr>
            <p:nvPr/>
          </p:nvCxnSpPr>
          <p:spPr>
            <a:xfrm>
              <a:off x="6618378" y="2801854"/>
              <a:ext cx="0" cy="1211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8F1C75E4-F272-4EC3-9F94-FA48EE05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4362" y="2910158"/>
              <a:ext cx="100764" cy="1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1E1CEF7-AFC0-4E2E-8501-6809F3D0DBEF}"/>
              </a:ext>
            </a:extLst>
          </p:cNvPr>
          <p:cNvSpPr txBox="1"/>
          <p:nvPr/>
        </p:nvSpPr>
        <p:spPr>
          <a:xfrm>
            <a:off x="398352" y="2460654"/>
            <a:ext cx="41927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relative path to the wiki-page for that Pokémon and its name are contained within that </a:t>
            </a:r>
            <a:r>
              <a:rPr lang="en-GB" dirty="0" smtClean="0"/>
              <a:t>‘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 smtClean="0"/>
              <a:t>‘ </a:t>
            </a:r>
            <a:r>
              <a:rPr lang="en-GB" dirty="0"/>
              <a:t>node.</a:t>
            </a:r>
          </a:p>
          <a:p>
            <a:endParaRPr lang="en-GB" dirty="0"/>
          </a:p>
          <a:p>
            <a:r>
              <a:rPr lang="en-GB" dirty="0"/>
              <a:t>Going up a few levels, we can see that each Pokémon is represented by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dirty="0"/>
              <a:t> element of class “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pogo-list-item</a:t>
            </a:r>
            <a:r>
              <a:rPr lang="en-GB" dirty="0" smtClean="0"/>
              <a:t>”.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We can also see a number of other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pogo-list-item</a:t>
            </a:r>
            <a:r>
              <a:rPr lang="en-GB" dirty="0"/>
              <a:t> nodes corresponding to the remaining </a:t>
            </a:r>
            <a:r>
              <a:rPr lang="en-GB" dirty="0" smtClean="0"/>
              <a:t>Pokémon.</a:t>
            </a:r>
            <a:endParaRPr lang="en-GB" dirty="0"/>
          </a:p>
          <a:p>
            <a:endParaRPr lang="en-GB" dirty="0"/>
          </a:p>
          <a:p>
            <a:r>
              <a:rPr lang="en-GB" b="1" dirty="0" smtClean="0"/>
              <a:t>For step 2... What about the stats for a single Pokémon?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152721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6" grpId="0" animBg="1"/>
      <p:bldP spid="16" grpId="1" animBg="1"/>
      <p:bldP spid="4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66" b="87888"/>
          <a:stretch/>
        </p:blipFill>
        <p:spPr>
          <a:xfrm>
            <a:off x="196098" y="577769"/>
            <a:ext cx="7059853" cy="266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t="20712" b="70095"/>
          <a:stretch/>
        </p:blipFill>
        <p:spPr>
          <a:xfrm>
            <a:off x="196098" y="851030"/>
            <a:ext cx="7059853" cy="50600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96098" y="1359180"/>
            <a:ext cx="7059853" cy="3255961"/>
            <a:chOff x="3310525" y="2752727"/>
            <a:chExt cx="5576288" cy="25717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23057" b="17784"/>
            <a:stretch/>
          </p:blipFill>
          <p:spPr>
            <a:xfrm>
              <a:off x="3310525" y="2752727"/>
              <a:ext cx="5576288" cy="2571750"/>
            </a:xfrm>
            <a:prstGeom prst="rect">
              <a:avLst/>
            </a:prstGeom>
          </p:spPr>
        </p:pic>
        <p:pic>
          <p:nvPicPr>
            <p:cNvPr id="1026" name="Picture 2" descr="Regula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1" t="43790" r="27301" b="8030"/>
            <a:stretch/>
          </p:blipFill>
          <p:spPr bwMode="auto">
            <a:xfrm>
              <a:off x="4052886" y="2963565"/>
              <a:ext cx="1928813" cy="195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408" y="1268091"/>
            <a:ext cx="2480584" cy="859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94" t="198" r="227" b="-198"/>
          <a:stretch/>
        </p:blipFill>
        <p:spPr>
          <a:xfrm>
            <a:off x="2369976" y="2143125"/>
            <a:ext cx="9778482" cy="47148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0814180" y="6353175"/>
            <a:ext cx="494376" cy="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828731" y="6493670"/>
            <a:ext cx="494113" cy="3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0828731" y="6655595"/>
            <a:ext cx="491732" cy="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343261" y="6340744"/>
            <a:ext cx="270000" cy="1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401203" y="6488998"/>
            <a:ext cx="270000" cy="1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407730" y="6652952"/>
            <a:ext cx="270000" cy="14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1E1CEF7-AFC0-4E2E-8501-6809F3D0DBEF}"/>
              </a:ext>
            </a:extLst>
          </p:cNvPr>
          <p:cNvSpPr txBox="1"/>
          <p:nvPr/>
        </p:nvSpPr>
        <p:spPr>
          <a:xfrm>
            <a:off x="7605852" y="438968"/>
            <a:ext cx="4303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 are looking for 3x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dirty="0" smtClean="0"/>
              <a:t> elements with a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data-source</a:t>
            </a:r>
            <a:r>
              <a:rPr lang="en-GB" dirty="0" smtClean="0"/>
              <a:t> of either “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attack”</a:t>
            </a:r>
            <a:r>
              <a:rPr lang="en-GB" dirty="0" smtClean="0"/>
              <a:t>, “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defense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dirty="0" smtClean="0"/>
              <a:t> or “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stamina”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b="1" dirty="0" smtClean="0"/>
              <a:t>Can </a:t>
            </a:r>
            <a:r>
              <a:rPr lang="en-GB" b="1" dirty="0" smtClean="0"/>
              <a:t>we automate all of this?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7642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Pokémon-Go 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6457"/>
          </a:xfrm>
        </p:spPr>
        <p:txBody>
          <a:bodyPr>
            <a:normAutofit/>
          </a:bodyPr>
          <a:lstStyle/>
          <a:p>
            <a:r>
              <a:rPr lang="en-GB" dirty="0" smtClean="0"/>
              <a:t>There are (usually) two ways this can be approached via code:</a:t>
            </a:r>
            <a:br>
              <a:rPr lang="en-GB" dirty="0" smtClean="0"/>
            </a:br>
            <a:endParaRPr lang="en-GB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b="1" dirty="0" smtClean="0"/>
              <a:t>Submit the request and work with the </a:t>
            </a:r>
            <a:r>
              <a:rPr lang="en-GB" b="1" dirty="0" smtClean="0"/>
              <a:t>response* </a:t>
            </a:r>
            <a:r>
              <a:rPr lang="en-GB" b="1" dirty="0" smtClean="0"/>
              <a:t>as a </a:t>
            </a:r>
            <a:r>
              <a:rPr lang="en-GB" b="1" u="sng" dirty="0" smtClean="0"/>
              <a:t>plain block of text</a:t>
            </a:r>
            <a:r>
              <a:rPr lang="en-GB" b="1" dirty="0" smtClean="0"/>
              <a:t>.</a:t>
            </a:r>
            <a:br>
              <a:rPr lang="en-GB" b="1" dirty="0" smtClean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dirty="0" smtClean="0"/>
              <a:t>This will more than likely require the use of </a:t>
            </a:r>
            <a:r>
              <a:rPr lang="en-GB" i="1" dirty="0" smtClean="0"/>
              <a:t>regular expressions</a:t>
            </a:r>
            <a:r>
              <a:rPr lang="en-GB" dirty="0" smtClean="0"/>
              <a:t> in order to extract the part(s) </a:t>
            </a:r>
            <a:r>
              <a:rPr lang="en-GB" dirty="0" smtClean="0"/>
              <a:t>of the response that you need.</a:t>
            </a: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1195" y="4674637"/>
            <a:ext cx="553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(*) – As in... The raw HTML source code for the webpage.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26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Pokémon-Go 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Or...</a:t>
            </a:r>
            <a:br>
              <a:rPr lang="en-GB" dirty="0" smtClean="0"/>
            </a:br>
            <a:endParaRPr lang="en-GB" dirty="0" smtClean="0"/>
          </a:p>
          <a:p>
            <a:pPr marL="914400" lvl="1" indent="-457200">
              <a:buFont typeface="+mj-lt"/>
              <a:buAutoNum type="arabicPeriod" startAt="2"/>
            </a:pPr>
            <a:r>
              <a:rPr lang="en-GB" b="1" dirty="0" smtClean="0"/>
              <a:t>Submit the request and convert the response into an </a:t>
            </a:r>
            <a:r>
              <a:rPr lang="en-GB" b="1" u="sng" dirty="0" smtClean="0"/>
              <a:t>“</a:t>
            </a:r>
            <a:r>
              <a:rPr lang="en-GB" b="1" u="sng" dirty="0" smtClean="0"/>
              <a:t>HTML-like </a:t>
            </a:r>
            <a:r>
              <a:rPr lang="en-GB" b="1" u="sng" dirty="0" smtClean="0"/>
              <a:t>object” </a:t>
            </a:r>
            <a:r>
              <a:rPr lang="en-GB" b="1" dirty="0" smtClean="0"/>
              <a:t>which allows you to more easily traverse the content.</a:t>
            </a:r>
            <a:br>
              <a:rPr lang="en-GB" b="1" dirty="0" smtClean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dirty="0" smtClean="0"/>
              <a:t>A VBA-based solution using this approach can be found →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Alternatively, I’ve done a step-by-step walkthrough of how I’d tackle this specific problem with R...</a:t>
            </a:r>
            <a:br>
              <a:rPr lang="en-GB" dirty="0" smtClean="0"/>
            </a:br>
            <a:endParaRPr lang="en-GB" dirty="0" smtClean="0"/>
          </a:p>
          <a:p>
            <a:pPr marL="914400" lvl="1" indent="-457200">
              <a:buFont typeface="+mj-lt"/>
              <a:buAutoNum type="arabicPeriod" startAt="2"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7647"/>
              </p:ext>
            </p:extLst>
          </p:nvPr>
        </p:nvGraphicFramePr>
        <p:xfrm>
          <a:off x="8900943" y="361553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Binary Worksheet" showAsIcon="1" r:id="rId3" imgW="914400" imgH="771480" progId="Excel.SheetBinaryMacroEnabled.12">
                  <p:embed/>
                </p:oleObj>
              </mc:Choice>
              <mc:Fallback>
                <p:oleObj name="Binary Worksheet" showAsIcon="1" r:id="rId3" imgW="914400" imgH="771480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0943" y="361553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384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will you </a:t>
            </a:r>
            <a:r>
              <a:rPr lang="en-GB" b="1" dirty="0" smtClean="0"/>
              <a:t>get </a:t>
            </a:r>
            <a:r>
              <a:rPr lang="en-GB" b="1" dirty="0"/>
              <a:t>from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0818"/>
          </a:xfrm>
        </p:spPr>
        <p:txBody>
          <a:bodyPr>
            <a:normAutofit/>
          </a:bodyPr>
          <a:lstStyle/>
          <a:p>
            <a:r>
              <a:rPr lang="en-GB" dirty="0"/>
              <a:t>An </a:t>
            </a:r>
            <a:r>
              <a:rPr lang="en-GB" dirty="0" smtClean="0"/>
              <a:t>idea of...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What </a:t>
            </a:r>
            <a:r>
              <a:rPr lang="en-GB" dirty="0"/>
              <a:t>is it?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Why is it useful?</a:t>
            </a:r>
            <a:br>
              <a:rPr lang="en-GB" dirty="0"/>
            </a:b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What forms can it take?</a:t>
            </a:r>
            <a:br>
              <a:rPr lang="en-GB" dirty="0"/>
            </a:b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What considerations are there?</a:t>
            </a:r>
          </a:p>
        </p:txBody>
      </p:sp>
    </p:spTree>
    <p:extLst>
      <p:ext uri="{BB962C8B-B14F-4D97-AF65-F5344CB8AC3E}">
        <p14:creationId xmlns:p14="http://schemas.microsoft.com/office/powerpoint/2010/main" val="145405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Pokémon-Go 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Please check out...</a:t>
            </a:r>
            <a:br>
              <a:rPr lang="en-GB" dirty="0" smtClean="0"/>
            </a:br>
            <a:endParaRPr lang="en-GB" dirty="0" smtClean="0"/>
          </a:p>
          <a:p>
            <a:pPr marL="457200" lvl="1" indent="0">
              <a:buNone/>
            </a:pPr>
            <a:r>
              <a:rPr lang="en-GB" b="1" dirty="0" smtClean="0"/>
              <a:t>Step 1</a:t>
            </a:r>
            <a:r>
              <a:rPr lang="en-GB" dirty="0" smtClean="0"/>
              <a:t> - Extract </a:t>
            </a:r>
            <a:r>
              <a:rPr lang="en-GB" dirty="0"/>
              <a:t>a list of web-addresses for the Wiki page of each Pokémon</a:t>
            </a:r>
            <a:r>
              <a:rPr lang="en-GB" dirty="0" smtClean="0"/>
              <a:t>.</a:t>
            </a:r>
            <a:br>
              <a:rPr lang="en-GB" dirty="0" smtClean="0"/>
            </a:br>
            <a:r>
              <a:rPr lang="en-GB" dirty="0" smtClean="0"/>
              <a:t>	(Double click →        )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457200" lvl="1" indent="0">
              <a:buNone/>
            </a:pPr>
            <a:r>
              <a:rPr lang="en-GB" b="1" dirty="0" smtClean="0"/>
              <a:t>Step 2</a:t>
            </a:r>
            <a:r>
              <a:rPr lang="en-GB" dirty="0" smtClean="0"/>
              <a:t> - Download HTML </a:t>
            </a:r>
            <a:r>
              <a:rPr lang="en-GB" dirty="0"/>
              <a:t>content of each page above, and extract the stats</a:t>
            </a:r>
            <a:r>
              <a:rPr lang="en-GB" dirty="0" smtClean="0"/>
              <a:t>. </a:t>
            </a:r>
            <a:br>
              <a:rPr lang="en-GB" dirty="0" smtClean="0"/>
            </a:br>
            <a:r>
              <a:rPr lang="en-GB" dirty="0" smtClean="0"/>
              <a:t>	</a:t>
            </a:r>
            <a:r>
              <a:rPr lang="en-GB" dirty="0"/>
              <a:t> (Double click →       </a:t>
            </a:r>
            <a:r>
              <a:rPr lang="en-GB" dirty="0" smtClean="0"/>
              <a:t>)</a:t>
            </a: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You don’t need to be well versed in R to understand the code.</a:t>
            </a:r>
            <a:br>
              <a:rPr lang="en-GB" dirty="0" smtClean="0"/>
            </a:br>
            <a:endParaRPr lang="en-GB" dirty="0" smtClean="0"/>
          </a:p>
          <a:p>
            <a:pPr marL="0" indent="0">
              <a:buNone/>
            </a:pPr>
            <a:r>
              <a:rPr lang="en-GB" sz="1600" dirty="0" smtClean="0"/>
              <a:t>(The 2x pages above were created using only R!)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955833"/>
              </p:ext>
            </p:extLst>
          </p:nvPr>
        </p:nvGraphicFramePr>
        <p:xfrm>
          <a:off x="3620530" y="30251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0530" y="30251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65409"/>
              </p:ext>
            </p:extLst>
          </p:nvPr>
        </p:nvGraphicFramePr>
        <p:xfrm>
          <a:off x="3620530" y="407734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Packager Shell Object" showAsIcon="1" r:id="rId5" imgW="914400" imgH="771480" progId="Package">
                  <p:embed/>
                </p:oleObj>
              </mc:Choice>
              <mc:Fallback>
                <p:oleObj name="Packager Shell Object" showAsIcon="1" r:id="rId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0530" y="407734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001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02" y="345988"/>
            <a:ext cx="7733199" cy="6053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88219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48" y="576262"/>
            <a:ext cx="9315450" cy="5705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372413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What have we seen so far?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A very high-level explanation of how a browser deals with HTML content.</a:t>
            </a:r>
            <a:br>
              <a:rPr lang="en-GB" dirty="0" smtClean="0"/>
            </a:br>
            <a:endParaRPr lang="en-GB" dirty="0"/>
          </a:p>
          <a:p>
            <a:r>
              <a:rPr lang="en-GB" dirty="0" smtClean="0"/>
              <a:t>That HTML </a:t>
            </a:r>
            <a:r>
              <a:rPr lang="en-GB" dirty="0"/>
              <a:t>is a hierarchical format where nodes can be siblings/children to other nodes</a:t>
            </a:r>
            <a:r>
              <a:rPr lang="en-GB" dirty="0" smtClean="0"/>
              <a:t>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...and that some of these nodes represent things you can physically see and interact with on a web-page.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Showed how a browser (</a:t>
            </a:r>
            <a:r>
              <a:rPr lang="en-GB" dirty="0" err="1" smtClean="0"/>
              <a:t>eg</a:t>
            </a:r>
            <a:r>
              <a:rPr lang="en-GB" dirty="0" smtClean="0"/>
              <a:t>. Chrome) can be used to track down individual nodes on a web-page.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That there a couple of approaches to working with HTML content via code.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Links to VBA and R based solutions for the Pokémon stats project.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6756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What didn’t we cover?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Cases where you would need to populate and submit information on a web-page before getting results.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 smtClean="0"/>
              <a:t>Depending on the specific example, it </a:t>
            </a:r>
            <a:r>
              <a:rPr lang="en-GB" i="1" dirty="0" smtClean="0"/>
              <a:t>could</a:t>
            </a:r>
            <a:r>
              <a:rPr lang="en-GB" dirty="0" smtClean="0"/>
              <a:t> just be a simple extension of the techniques used for the Pokémon example</a:t>
            </a:r>
            <a:r>
              <a:rPr lang="en-GB" dirty="0" smtClean="0"/>
              <a:t>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Sites requiring </a:t>
            </a:r>
            <a:r>
              <a:rPr lang="en-GB" dirty="0" smtClean="0"/>
              <a:t>“physical” interaction in order to get required content</a:t>
            </a:r>
            <a:r>
              <a:rPr lang="en-GB" dirty="0" smtClean="0"/>
              <a:t>.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 smtClean="0"/>
              <a:t>Have </a:t>
            </a:r>
            <a:r>
              <a:rPr lang="en-GB" dirty="0" smtClean="0"/>
              <a:t>mostly encountered this on price comparison websites.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 smtClean="0"/>
              <a:t>Usually requires the controlling of a browser directly via code.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 smtClean="0"/>
              <a:t>This can also work for situation </a:t>
            </a:r>
            <a:r>
              <a:rPr lang="en-GB" dirty="0"/>
              <a:t>where required content is delivered after page-load</a:t>
            </a:r>
            <a:r>
              <a:rPr lang="en-GB" dirty="0" smtClean="0"/>
              <a:t>.</a:t>
            </a:r>
          </a:p>
          <a:p>
            <a:pPr lvl="1">
              <a:buFont typeface="Calibri" panose="020F0502020204030204" pitchFamily="34" charset="0"/>
              <a:buChar char="ꟷ"/>
            </a:pPr>
            <a:endParaRPr lang="en-GB" dirty="0"/>
          </a:p>
          <a:p>
            <a:r>
              <a:rPr lang="en-GB" dirty="0"/>
              <a:t>Websites where you are required to authenticate yourself.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/>
              <a:t>Further complexities arising from “cookies”.</a:t>
            </a:r>
            <a:endParaRPr lang="en-GB" dirty="0"/>
          </a:p>
          <a:p>
            <a:pPr lvl="1">
              <a:buFont typeface="Calibri" panose="020F0502020204030204" pitchFamily="34" charset="0"/>
              <a:buChar char="ꟷ"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58406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Back to this again...</a:t>
            </a:r>
            <a:endParaRPr lang="en-GB" b="1" dirty="0"/>
          </a:p>
        </p:txBody>
      </p:sp>
      <p:sp>
        <p:nvSpPr>
          <p:cNvPr id="15" name="Text Box 13"/>
          <p:cNvSpPr txBox="1"/>
          <p:nvPr/>
        </p:nvSpPr>
        <p:spPr>
          <a:xfrm>
            <a:off x="6949007" y="3428501"/>
            <a:ext cx="851694" cy="836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GB" sz="1100" b="1" dirty="0">
                <a:ea typeface="Times New Roman" panose="02020603050405020304" pitchFamily="18" charset="0"/>
              </a:rPr>
              <a:t>XML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 Box 13"/>
          <p:cNvSpPr txBox="1"/>
          <p:nvPr/>
        </p:nvSpPr>
        <p:spPr>
          <a:xfrm>
            <a:off x="8069490" y="3429245"/>
            <a:ext cx="851694" cy="836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GB" sz="1100" b="1" dirty="0">
                <a:ea typeface="Times New Roman" panose="02020603050405020304" pitchFamily="18" charset="0"/>
              </a:rPr>
              <a:t>JSON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8527C4-9C5A-4E01-A54E-80D02602DC67}"/>
              </a:ext>
            </a:extLst>
          </p:cNvPr>
          <p:cNvSpPr txBox="1"/>
          <p:nvPr/>
        </p:nvSpPr>
        <p:spPr>
          <a:xfrm>
            <a:off x="2596047" y="1962661"/>
            <a:ext cx="2917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“Conventional” web-scraping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xmlns="" id="{02B20EC8-8DC2-4834-939D-BF8F48DEA11D}"/>
              </a:ext>
            </a:extLst>
          </p:cNvPr>
          <p:cNvSpPr/>
          <p:nvPr/>
        </p:nvSpPr>
        <p:spPr>
          <a:xfrm>
            <a:off x="3855689" y="2419910"/>
            <a:ext cx="328018" cy="695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D108694-B08F-4C92-BA2E-DAB3925A7A8A}"/>
              </a:ext>
            </a:extLst>
          </p:cNvPr>
          <p:cNvSpPr txBox="1"/>
          <p:nvPr/>
        </p:nvSpPr>
        <p:spPr>
          <a:xfrm>
            <a:off x="7139936" y="1822667"/>
            <a:ext cx="1666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Scraping using</a:t>
            </a:r>
          </a:p>
          <a:p>
            <a:r>
              <a:rPr lang="en-GB" dirty="0" smtClean="0"/>
              <a:t>web-based APIs</a:t>
            </a:r>
            <a:endParaRPr lang="en-GB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xmlns="" id="{E7F752B8-3C54-4F99-945D-2CAD919F694F}"/>
              </a:ext>
            </a:extLst>
          </p:cNvPr>
          <p:cNvSpPr/>
          <p:nvPr/>
        </p:nvSpPr>
        <p:spPr>
          <a:xfrm>
            <a:off x="7749710" y="2461297"/>
            <a:ext cx="328018" cy="695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990184" y="4564815"/>
            <a:ext cx="384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We are now looking at the situation where </a:t>
            </a:r>
            <a:r>
              <a:rPr lang="en-GB" b="1" dirty="0" smtClean="0"/>
              <a:t>XML/JSON</a:t>
            </a:r>
            <a:r>
              <a:rPr lang="en-GB" dirty="0" smtClean="0"/>
              <a:t> content is returned rather than HTML.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464737" y="3317054"/>
            <a:ext cx="3109922" cy="2084757"/>
            <a:chOff x="2464737" y="3317054"/>
            <a:chExt cx="3109922" cy="2084757"/>
          </a:xfrm>
        </p:grpSpPr>
        <p:sp>
          <p:nvSpPr>
            <p:cNvPr id="12" name="Text Box 13"/>
            <p:cNvSpPr txBox="1"/>
            <p:nvPr/>
          </p:nvSpPr>
          <p:spPr>
            <a:xfrm>
              <a:off x="3593851" y="3317054"/>
              <a:ext cx="851694" cy="8369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HTML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50000"/>
                </a:lnSpc>
                <a:spcAft>
                  <a:spcPts val="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_____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50000"/>
                </a:lnSpc>
                <a:spcAft>
                  <a:spcPts val="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_____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50000"/>
                </a:lnSpc>
                <a:spcAft>
                  <a:spcPts val="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_____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464737" y="4168996"/>
              <a:ext cx="3109922" cy="1232815"/>
              <a:chOff x="2464737" y="4168996"/>
              <a:chExt cx="3109922" cy="123281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464737" y="4168996"/>
                <a:ext cx="2710035" cy="1232815"/>
                <a:chOff x="4941405" y="5434572"/>
                <a:chExt cx="2710035" cy="1232815"/>
              </a:xfrm>
            </p:grpSpPr>
            <p:sp>
              <p:nvSpPr>
                <p:cNvPr id="26" name="Text Box 13"/>
                <p:cNvSpPr txBox="1"/>
                <p:nvPr/>
              </p:nvSpPr>
              <p:spPr>
                <a:xfrm>
                  <a:off x="4941405" y="5830391"/>
                  <a:ext cx="851694" cy="83699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>
                  <a:solidFill>
                    <a:prstClr val="black"/>
                  </a:solidFill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100" b="1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CSS</a:t>
                  </a:r>
                  <a:endParaRPr lang="en-GB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50000"/>
                    </a:lnSpc>
                    <a:spcAft>
                      <a:spcPts val="0"/>
                    </a:spcAft>
                  </a:pPr>
                  <a:r>
                    <a:rPr lang="en-GB" sz="1100" b="1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_____</a:t>
                  </a:r>
                  <a:endParaRPr lang="en-GB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50000"/>
                    </a:lnSpc>
                    <a:spcAft>
                      <a:spcPts val="0"/>
                    </a:spcAft>
                  </a:pPr>
                  <a:r>
                    <a:rPr lang="en-GB" sz="1100" b="1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_____</a:t>
                  </a:r>
                  <a:endParaRPr lang="en-GB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50000"/>
                    </a:lnSpc>
                    <a:spcAft>
                      <a:spcPts val="0"/>
                    </a:spcAft>
                  </a:pPr>
                  <a:r>
                    <a:rPr lang="en-GB" sz="1100" b="1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_____</a:t>
                  </a:r>
                  <a:endParaRPr lang="en-GB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Text Box 13"/>
                <p:cNvSpPr txBox="1"/>
                <p:nvPr/>
              </p:nvSpPr>
              <p:spPr>
                <a:xfrm>
                  <a:off x="6059509" y="5830391"/>
                  <a:ext cx="925634" cy="83699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prstClr val="black"/>
                  </a:solidFill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100" b="1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JAVASCRIPT</a:t>
                  </a:r>
                  <a:endParaRPr lang="en-GB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50000"/>
                    </a:lnSpc>
                    <a:spcAft>
                      <a:spcPts val="0"/>
                    </a:spcAft>
                  </a:pPr>
                  <a:r>
                    <a:rPr lang="en-GB" sz="1100" b="1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_____</a:t>
                  </a:r>
                  <a:endParaRPr lang="en-GB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50000"/>
                    </a:lnSpc>
                    <a:spcAft>
                      <a:spcPts val="0"/>
                    </a:spcAft>
                  </a:pPr>
                  <a:r>
                    <a:rPr lang="en-GB" sz="1100" b="1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_____</a:t>
                  </a:r>
                  <a:endParaRPr lang="en-GB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50000"/>
                    </a:lnSpc>
                    <a:spcAft>
                      <a:spcPts val="0"/>
                    </a:spcAft>
                  </a:pPr>
                  <a:r>
                    <a:rPr lang="en-GB" sz="1100" b="1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_____</a:t>
                  </a:r>
                  <a:endParaRPr lang="en-GB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1" name="Straight Connector 30"/>
                <p:cNvCxnSpPr>
                  <a:stCxn id="26" idx="0"/>
                </p:cNvCxnSpPr>
                <p:nvPr/>
              </p:nvCxnSpPr>
              <p:spPr>
                <a:xfrm flipV="1">
                  <a:off x="5367252" y="5434572"/>
                  <a:ext cx="1159716" cy="3958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>
                  <a:stCxn id="30" idx="0"/>
                </p:cNvCxnSpPr>
                <p:nvPr/>
              </p:nvCxnSpPr>
              <p:spPr>
                <a:xfrm flipV="1">
                  <a:off x="6522326" y="5434572"/>
                  <a:ext cx="4642" cy="3958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 flipV="1">
                  <a:off x="6526968" y="5434572"/>
                  <a:ext cx="1124472" cy="45815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885" y="4627147"/>
                <a:ext cx="799774" cy="7746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7610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XML &amp; JSON?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GB" sz="2800" dirty="0" smtClean="0"/>
              <a:t>Stands for:</a:t>
            </a:r>
          </a:p>
          <a:p>
            <a:pPr marL="800100" lvl="2" indent="-342900"/>
            <a:r>
              <a:rPr lang="en-GB" dirty="0" err="1" smtClean="0"/>
              <a:t>e</a:t>
            </a:r>
            <a:r>
              <a:rPr lang="en-GB" b="1" dirty="0" err="1" smtClean="0">
                <a:solidFill>
                  <a:srgbClr val="FF0000"/>
                </a:solidFill>
              </a:rPr>
              <a:t>X</a:t>
            </a:r>
            <a:r>
              <a:rPr lang="en-GB" dirty="0" err="1" smtClean="0"/>
              <a:t>tendible</a:t>
            </a:r>
            <a:r>
              <a:rPr lang="en-GB" dirty="0" smtClean="0"/>
              <a:t> </a:t>
            </a:r>
            <a:r>
              <a:rPr lang="en-GB" b="1" dirty="0" err="1" smtClean="0">
                <a:solidFill>
                  <a:srgbClr val="FF0000"/>
                </a:solidFill>
              </a:rPr>
              <a:t>M</a:t>
            </a:r>
            <a:r>
              <a:rPr lang="en-GB" dirty="0" err="1" smtClean="0"/>
              <a:t>arkup</a:t>
            </a:r>
            <a:r>
              <a:rPr lang="en-GB" dirty="0" smtClean="0"/>
              <a:t> </a:t>
            </a:r>
            <a:r>
              <a:rPr lang="en-GB" b="1" dirty="0" smtClean="0">
                <a:solidFill>
                  <a:srgbClr val="FF0000"/>
                </a:solidFill>
              </a:rPr>
              <a:t>L</a:t>
            </a:r>
            <a:r>
              <a:rPr lang="en-GB" dirty="0" smtClean="0"/>
              <a:t>anguage</a:t>
            </a:r>
          </a:p>
          <a:p>
            <a:pPr marL="800100" lvl="2" indent="-342900"/>
            <a:r>
              <a:rPr lang="en-GB" b="1" dirty="0" smtClean="0">
                <a:solidFill>
                  <a:srgbClr val="FF0000"/>
                </a:solidFill>
              </a:rPr>
              <a:t>J</a:t>
            </a:r>
            <a:r>
              <a:rPr lang="en-GB" dirty="0" smtClean="0"/>
              <a:t>ava</a:t>
            </a:r>
            <a:r>
              <a:rPr lang="en-GB" b="1" dirty="0" smtClean="0">
                <a:solidFill>
                  <a:srgbClr val="FF0000"/>
                </a:solidFill>
              </a:rPr>
              <a:t>S</a:t>
            </a:r>
            <a:r>
              <a:rPr lang="en-GB" dirty="0" smtClean="0"/>
              <a:t>cript </a:t>
            </a:r>
            <a:r>
              <a:rPr lang="en-GB" b="1" dirty="0" smtClean="0">
                <a:solidFill>
                  <a:srgbClr val="FF0000"/>
                </a:solidFill>
              </a:rPr>
              <a:t>O</a:t>
            </a:r>
            <a:r>
              <a:rPr lang="en-GB" dirty="0" smtClean="0"/>
              <a:t>bject </a:t>
            </a:r>
            <a:r>
              <a:rPr lang="en-GB" b="1" dirty="0" smtClean="0">
                <a:solidFill>
                  <a:srgbClr val="FF0000"/>
                </a:solidFill>
              </a:rPr>
              <a:t>N</a:t>
            </a:r>
            <a:r>
              <a:rPr lang="en-GB" dirty="0" smtClean="0"/>
              <a:t>otation</a:t>
            </a:r>
            <a:endParaRPr lang="en-GB" dirty="0"/>
          </a:p>
          <a:p>
            <a:pPr marL="457200" lvl="2" indent="0">
              <a:buNone/>
            </a:pPr>
            <a:endParaRPr lang="en-GB" dirty="0" smtClean="0"/>
          </a:p>
          <a:p>
            <a:pPr marL="342900" lvl="1" indent="-342900"/>
            <a:r>
              <a:rPr lang="en-GB" sz="2800" dirty="0" smtClean="0"/>
              <a:t>Both </a:t>
            </a:r>
            <a:r>
              <a:rPr lang="en-GB" sz="2800" dirty="0"/>
              <a:t>are </a:t>
            </a:r>
            <a:r>
              <a:rPr lang="en-GB" sz="2800" u="sng" dirty="0"/>
              <a:t>globally</a:t>
            </a:r>
            <a:r>
              <a:rPr lang="en-GB" sz="2800" dirty="0"/>
              <a:t> standardised ways of expressing structured/hierarchical data in a “human readable” manner</a:t>
            </a:r>
            <a:r>
              <a:rPr lang="en-GB" sz="2800" dirty="0" smtClean="0"/>
              <a:t>.</a:t>
            </a:r>
            <a:br>
              <a:rPr lang="en-GB" sz="2800" dirty="0" smtClean="0"/>
            </a:br>
            <a:endParaRPr lang="en-GB" sz="2800" dirty="0" smtClean="0"/>
          </a:p>
          <a:p>
            <a:pPr marL="342900" lvl="1" indent="-342900"/>
            <a:r>
              <a:rPr lang="en-GB" sz="2800" dirty="0" smtClean="0"/>
              <a:t>Can be used </a:t>
            </a:r>
            <a:r>
              <a:rPr lang="en-GB" sz="2800" dirty="0" smtClean="0"/>
              <a:t>for transporting data between programs over the internet.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2193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An example...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800" y="3396989"/>
            <a:ext cx="8158163" cy="31393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employees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employee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firstName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John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firstName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	&lt;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lastName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Doe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lastName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/employee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employee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firstName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Anna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firstName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lastName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Smith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lastName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/employee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employee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firstName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Peter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firstName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lastName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Jones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lastName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/employee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/employees</a:t>
            </a:r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828801" y="1558904"/>
            <a:ext cx="6096000" cy="14773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"employees"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:[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{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firstName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"John"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lastName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"Doe"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},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{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firstName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"Anna"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lastName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"Smith"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},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{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firstName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"Peter"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lastName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"Jones"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}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]}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0564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JSON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464247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7011" y="1779458"/>
            <a:ext cx="283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Which one do you think is easier on the eyes?</a:t>
            </a:r>
          </a:p>
        </p:txBody>
      </p:sp>
    </p:spTree>
    <p:extLst>
      <p:ext uri="{BB962C8B-B14F-4D97-AF65-F5344CB8AC3E}">
        <p14:creationId xmlns:p14="http://schemas.microsoft.com/office/powerpoint/2010/main" val="17150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Requests </a:t>
            </a:r>
            <a:r>
              <a:rPr lang="en-GB" b="1" dirty="0"/>
              <a:t>resulting in </a:t>
            </a:r>
            <a:r>
              <a:rPr lang="en-GB" b="1" u="sng" dirty="0"/>
              <a:t>XML</a:t>
            </a:r>
            <a:r>
              <a:rPr lang="en-GB" b="1" dirty="0"/>
              <a:t> response.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3531"/>
          </a:xfrm>
        </p:spPr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/>
              <a:t>only XML I </a:t>
            </a:r>
            <a:r>
              <a:rPr lang="en-GB" dirty="0" smtClean="0"/>
              <a:t>usually have </a:t>
            </a:r>
            <a:r>
              <a:rPr lang="en-GB" dirty="0"/>
              <a:t>to deal with is </a:t>
            </a:r>
            <a:r>
              <a:rPr lang="en-GB" dirty="0" smtClean="0"/>
              <a:t>PX </a:t>
            </a:r>
            <a:r>
              <a:rPr lang="en-GB" dirty="0"/>
              <a:t>related</a:t>
            </a:r>
            <a:r>
              <a:rPr lang="en-GB" dirty="0" smtClean="0"/>
              <a:t>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If you are comfortable working with HTML, then XML </a:t>
            </a:r>
            <a:r>
              <a:rPr lang="en-GB" i="1" dirty="0" smtClean="0"/>
              <a:t>shouldn’t</a:t>
            </a:r>
            <a:r>
              <a:rPr lang="en-GB" dirty="0" smtClean="0"/>
              <a:t> offer any surprises.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r>
              <a:rPr lang="en-GB" dirty="0"/>
              <a:t>If you ever find yourself having to work with XML, I would encourage you to consider one of the following (in order):</a:t>
            </a:r>
          </a:p>
          <a:p>
            <a:pPr lvl="1"/>
            <a:r>
              <a:rPr lang="en-GB" b="1" dirty="0"/>
              <a:t>R/Python</a:t>
            </a:r>
            <a:r>
              <a:rPr lang="en-GB" dirty="0"/>
              <a:t> – Very easy to use with plenty of online examples.</a:t>
            </a:r>
          </a:p>
          <a:p>
            <a:pPr lvl="1"/>
            <a:r>
              <a:rPr lang="en-GB" b="1" dirty="0"/>
              <a:t>VBA</a:t>
            </a:r>
            <a:r>
              <a:rPr lang="en-GB" dirty="0"/>
              <a:t> – Doable. There are </a:t>
            </a:r>
            <a:r>
              <a:rPr lang="en-GB" dirty="0" smtClean="0"/>
              <a:t>examples online.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05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Requests </a:t>
            </a:r>
            <a:r>
              <a:rPr lang="en-GB" b="1" dirty="0"/>
              <a:t>resulting in </a:t>
            </a:r>
            <a:r>
              <a:rPr lang="en-GB" b="1" u="sng" dirty="0" smtClean="0"/>
              <a:t>JSON</a:t>
            </a:r>
            <a:r>
              <a:rPr lang="en-GB" b="1" dirty="0" smtClean="0"/>
              <a:t> </a:t>
            </a:r>
            <a:r>
              <a:rPr lang="en-GB" b="1" dirty="0"/>
              <a:t>response.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3531"/>
          </a:xfrm>
        </p:spPr>
        <p:txBody>
          <a:bodyPr>
            <a:normAutofit/>
          </a:bodyPr>
          <a:lstStyle/>
          <a:p>
            <a:r>
              <a:rPr lang="en-GB" dirty="0" smtClean="0"/>
              <a:t>Seems to be far more common.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Particularly as JSON is natively supported by JavaScript which underlies the majority of webpages.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Working with JSON not as easy with VBA as opposed to R/Python.</a:t>
            </a:r>
          </a:p>
          <a:p>
            <a:pPr lvl="1"/>
            <a:r>
              <a:rPr lang="en-GB" dirty="0" smtClean="0"/>
              <a:t>...as there is no native support for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9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If asked for a one sentence description, I’d say...</a:t>
            </a: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344328" y="2601576"/>
            <a:ext cx="8896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/>
              <a:t>It is the act of </a:t>
            </a:r>
            <a:r>
              <a:rPr lang="en-GB" sz="2400" dirty="0" smtClean="0"/>
              <a:t>automating </a:t>
            </a:r>
            <a:r>
              <a:rPr lang="en-GB" sz="2400" dirty="0" smtClean="0"/>
              <a:t>(via code) </a:t>
            </a:r>
            <a:r>
              <a:rPr lang="en-GB" sz="2400" dirty="0" smtClean="0"/>
              <a:t>the </a:t>
            </a:r>
            <a:r>
              <a:rPr lang="en-GB" sz="2400" dirty="0" smtClean="0"/>
              <a:t>retrieval of </a:t>
            </a:r>
            <a:r>
              <a:rPr lang="en-GB" sz="2400" dirty="0"/>
              <a:t>information </a:t>
            </a:r>
            <a:r>
              <a:rPr lang="en-GB" sz="2400" dirty="0" smtClean="0"/>
              <a:t>from </a:t>
            </a:r>
            <a:r>
              <a:rPr lang="en-GB" sz="2400" dirty="0"/>
              <a:t>the internet and </a:t>
            </a:r>
            <a:r>
              <a:rPr lang="en-GB" sz="2400" dirty="0" smtClean="0"/>
              <a:t>transforming </a:t>
            </a:r>
            <a:r>
              <a:rPr lang="en-GB" sz="2400" dirty="0"/>
              <a:t>it into something </a:t>
            </a:r>
            <a:r>
              <a:rPr lang="en-GB" sz="2400" dirty="0" smtClean="0"/>
              <a:t>useful.</a:t>
            </a:r>
            <a:endParaRPr lang="en-GB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497290"/>
            <a:ext cx="10515600" cy="619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...note that it is quite generic!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78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Let’s try an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3531"/>
          </a:xfrm>
        </p:spPr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The Cocktail Database</a:t>
            </a:r>
            <a:r>
              <a:rPr lang="en-GB" dirty="0"/>
              <a:t> was (surprisingly) a popular </a:t>
            </a:r>
            <a:r>
              <a:rPr lang="en-GB" dirty="0" smtClean="0"/>
              <a:t>website based </a:t>
            </a:r>
            <a:r>
              <a:rPr lang="en-GB" dirty="0"/>
              <a:t>on usage </a:t>
            </a:r>
            <a:r>
              <a:rPr lang="en-GB" dirty="0" smtClean="0"/>
              <a:t>rankings</a:t>
            </a:r>
            <a:r>
              <a:rPr lang="en-GB" sz="1800" baseline="30000" dirty="0" smtClean="0"/>
              <a:t>(</a:t>
            </a:r>
            <a:r>
              <a:rPr lang="en-GB" sz="1800" baseline="30000" dirty="0" smtClean="0">
                <a:hlinkClick r:id="rId3"/>
              </a:rPr>
              <a:t>source</a:t>
            </a:r>
            <a:r>
              <a:rPr lang="en-GB" sz="1800" baseline="30000" dirty="0" smtClean="0"/>
              <a:t>)</a:t>
            </a:r>
            <a:endParaRPr lang="en-GB" baseline="30000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This website allows you to access various pieces of cocktail related info </a:t>
            </a:r>
            <a:r>
              <a:rPr lang="en-GB" dirty="0" smtClean="0"/>
              <a:t>by sending requests to their </a:t>
            </a:r>
            <a:r>
              <a:rPr lang="en-GB" b="1" dirty="0" smtClean="0"/>
              <a:t>web-based JSON API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4045653"/>
            <a:ext cx="9791700" cy="2352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43804" y="4963886"/>
            <a:ext cx="923731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Responses</a:t>
            </a:r>
          </a:p>
        </p:txBody>
      </p:sp>
    </p:spTree>
    <p:extLst>
      <p:ext uri="{BB962C8B-B14F-4D97-AF65-F5344CB8AC3E}">
        <p14:creationId xmlns:p14="http://schemas.microsoft.com/office/powerpoint/2010/main" val="20826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Cocktail Database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787" y="2720770"/>
            <a:ext cx="7530704" cy="319484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</a:t>
            </a:r>
            <a:r>
              <a:rPr lang="en-GB" dirty="0">
                <a:hlinkClick r:id="rId3"/>
              </a:rPr>
              <a:t>documentation</a:t>
            </a:r>
            <a:r>
              <a:rPr lang="en-GB" dirty="0"/>
              <a:t> indicates that we can run some of the following requests (among a number of others):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lvl="1"/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470572" y="3349695"/>
            <a:ext cx="522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64723" y="316502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URL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470572" y="4510415"/>
            <a:ext cx="522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64723" y="432574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URL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470572" y="5671136"/>
            <a:ext cx="522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64723" y="548647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URL</a:t>
            </a:r>
          </a:p>
        </p:txBody>
      </p:sp>
      <p:sp>
        <p:nvSpPr>
          <p:cNvPr id="3" name="Oval 2"/>
          <p:cNvSpPr/>
          <p:nvPr/>
        </p:nvSpPr>
        <p:spPr>
          <a:xfrm>
            <a:off x="8490857" y="4303429"/>
            <a:ext cx="326571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071204" y="1184453"/>
            <a:ext cx="315329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We need only replace this with the letter we’re interested in.</a:t>
            </a:r>
          </a:p>
        </p:txBody>
      </p:sp>
      <p:cxnSp>
        <p:nvCxnSpPr>
          <p:cNvPr id="9" name="Straight Arrow Connector 8"/>
          <p:cNvCxnSpPr>
            <a:stCxn id="6" idx="2"/>
            <a:endCxn id="3" idx="0"/>
          </p:cNvCxnSpPr>
          <p:nvPr/>
        </p:nvCxnSpPr>
        <p:spPr>
          <a:xfrm flipH="1">
            <a:off x="8654143" y="1830784"/>
            <a:ext cx="993710" cy="2472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61687" y="6167708"/>
            <a:ext cx="6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are </a:t>
            </a:r>
            <a:r>
              <a:rPr lang="en-GB" dirty="0" smtClean="0"/>
              <a:t>looking </a:t>
            </a:r>
            <a:r>
              <a:rPr lang="en-GB" dirty="0"/>
              <a:t>at </a:t>
            </a:r>
            <a:r>
              <a:rPr lang="en-GB" dirty="0" smtClean="0"/>
              <a:t>part of </a:t>
            </a:r>
            <a:r>
              <a:rPr lang="en-GB" dirty="0"/>
              <a:t>the documentation for the website’s </a:t>
            </a:r>
            <a:r>
              <a:rPr lang="en-GB" dirty="0" smtClean="0"/>
              <a:t>API.</a:t>
            </a:r>
            <a:endParaRPr lang="en-GB" dirty="0"/>
          </a:p>
        </p:txBody>
      </p:sp>
      <p:sp>
        <p:nvSpPr>
          <p:cNvPr id="17" name="Oval 16"/>
          <p:cNvSpPr/>
          <p:nvPr/>
        </p:nvSpPr>
        <p:spPr>
          <a:xfrm>
            <a:off x="7676444" y="3142451"/>
            <a:ext cx="372182" cy="369332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8129612" y="4297037"/>
            <a:ext cx="372182" cy="369332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7885113" y="5434209"/>
            <a:ext cx="372182" cy="369332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Responses</a:t>
            </a:r>
          </a:p>
        </p:txBody>
      </p:sp>
    </p:spTree>
    <p:extLst>
      <p:ext uri="{BB962C8B-B14F-4D97-AF65-F5344CB8AC3E}">
        <p14:creationId xmlns:p14="http://schemas.microsoft.com/office/powerpoint/2010/main" val="37151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2" grpId="0"/>
      <p:bldP spid="14" grpId="0"/>
      <p:bldP spid="3" grpId="0" animBg="1"/>
      <p:bldP spid="6" grpId="0" animBg="1"/>
      <p:bldP spid="16" grpId="0"/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Cocktail Database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2548812" cy="28396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dirty="0"/>
              <a:t>If we wanted a list of all cocktails starting with ‘a’...</a:t>
            </a:r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r>
              <a:rPr lang="en-GB" dirty="0"/>
              <a:t>The documentation suggests we </a:t>
            </a:r>
            <a:r>
              <a:rPr lang="en-GB" dirty="0" smtClean="0"/>
              <a:t>could use </a:t>
            </a:r>
            <a:r>
              <a:rPr lang="en-GB" dirty="0"/>
              <a:t>our browser to visit...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5653"/>
          <a:stretch/>
        </p:blipFill>
        <p:spPr>
          <a:xfrm>
            <a:off x="3666931" y="1535828"/>
            <a:ext cx="8372086" cy="7315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14679"/>
          <a:stretch/>
        </p:blipFill>
        <p:spPr>
          <a:xfrm>
            <a:off x="3666931" y="2267340"/>
            <a:ext cx="8372086" cy="43502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50498" y="1968759"/>
            <a:ext cx="2771192" cy="298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4898507"/>
            <a:ext cx="2548812" cy="111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dirty="0"/>
              <a:t>Not </a:t>
            </a:r>
            <a:r>
              <a:rPr lang="en-GB" i="1" dirty="0"/>
              <a:t>quite</a:t>
            </a:r>
            <a:r>
              <a:rPr lang="en-GB" dirty="0"/>
              <a:t> as </a:t>
            </a:r>
            <a:r>
              <a:rPr lang="en-GB" dirty="0" smtClean="0"/>
              <a:t>“human readable” </a:t>
            </a:r>
            <a:r>
              <a:rPr lang="en-GB" dirty="0"/>
              <a:t>as I was hoping!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33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Cocktail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8955"/>
          </a:xfrm>
        </p:spPr>
        <p:txBody>
          <a:bodyPr>
            <a:normAutofit/>
          </a:bodyPr>
          <a:lstStyle/>
          <a:p>
            <a:r>
              <a:rPr lang="en-GB" dirty="0"/>
              <a:t>Using an </a:t>
            </a:r>
            <a:r>
              <a:rPr lang="en-GB" dirty="0">
                <a:hlinkClick r:id="rId2"/>
              </a:rPr>
              <a:t>online JSON </a:t>
            </a:r>
            <a:r>
              <a:rPr lang="en-GB" dirty="0" smtClean="0">
                <a:hlinkClick r:id="rId2"/>
              </a:rPr>
              <a:t>pretty-printer</a:t>
            </a:r>
            <a:r>
              <a:rPr lang="en-GB" dirty="0"/>
              <a:t> </a:t>
            </a:r>
            <a:r>
              <a:rPr lang="en-GB" dirty="0" smtClean="0"/>
              <a:t>(and </a:t>
            </a:r>
            <a:r>
              <a:rPr lang="en-GB" dirty="0"/>
              <a:t>simplifying a </a:t>
            </a:r>
            <a:r>
              <a:rPr lang="en-GB" dirty="0" smtClean="0"/>
              <a:t>little) </a:t>
            </a:r>
            <a:r>
              <a:rPr lang="en-GB" dirty="0"/>
              <a:t>we </a:t>
            </a:r>
            <a:r>
              <a:rPr lang="en-GB" dirty="0" smtClean="0"/>
              <a:t>see: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3" y="2439760"/>
            <a:ext cx="6219825" cy="36766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995127" y="2908661"/>
            <a:ext cx="7204006" cy="369332"/>
            <a:chOff x="2995127" y="2908661"/>
            <a:chExt cx="7204006" cy="36933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95127" y="3109541"/>
              <a:ext cx="6185902" cy="14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455019" y="2908661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Name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47527" y="2681981"/>
            <a:ext cx="7419089" cy="369332"/>
            <a:chOff x="3147527" y="2681981"/>
            <a:chExt cx="7419089" cy="369332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3147527" y="2927607"/>
              <a:ext cx="6033502" cy="2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447399" y="2681981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Unique ID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66991" y="3796497"/>
            <a:ext cx="3479407" cy="369332"/>
            <a:chOff x="7266991" y="3796497"/>
            <a:chExt cx="3479407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9455019" y="3796497"/>
              <a:ext cx="1291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Instructions</a:t>
              </a:r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7266991" y="3796497"/>
              <a:ext cx="169507" cy="369332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Arrow Connector 23"/>
            <p:cNvCxnSpPr>
              <a:endCxn id="23" idx="1"/>
            </p:cNvCxnSpPr>
            <p:nvPr/>
          </p:nvCxnSpPr>
          <p:spPr>
            <a:xfrm flipH="1">
              <a:off x="7436498" y="3981163"/>
              <a:ext cx="1744531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7288341" y="4248149"/>
            <a:ext cx="3409006" cy="666751"/>
            <a:chOff x="7288341" y="4248149"/>
            <a:chExt cx="3409006" cy="666751"/>
          </a:xfrm>
        </p:grpSpPr>
        <p:sp>
          <p:nvSpPr>
            <p:cNvPr id="29" name="TextBox 28"/>
            <p:cNvSpPr txBox="1"/>
            <p:nvPr/>
          </p:nvSpPr>
          <p:spPr>
            <a:xfrm>
              <a:off x="9455019" y="4396859"/>
              <a:ext cx="1242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Ingredients</a:t>
              </a:r>
            </a:p>
          </p:txBody>
        </p:sp>
        <p:sp>
          <p:nvSpPr>
            <p:cNvPr id="30" name="Right Brace 29"/>
            <p:cNvSpPr/>
            <p:nvPr/>
          </p:nvSpPr>
          <p:spPr>
            <a:xfrm>
              <a:off x="7288341" y="4248149"/>
              <a:ext cx="148157" cy="666751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Arrow Connector 30"/>
            <p:cNvCxnSpPr>
              <a:endCxn id="30" idx="1"/>
            </p:cNvCxnSpPr>
            <p:nvPr/>
          </p:nvCxnSpPr>
          <p:spPr>
            <a:xfrm flipH="1">
              <a:off x="7436498" y="4572000"/>
              <a:ext cx="1744531" cy="9525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288341" y="4987697"/>
            <a:ext cx="3268454" cy="769096"/>
            <a:chOff x="7288341" y="4987697"/>
            <a:chExt cx="3268454" cy="769096"/>
          </a:xfrm>
        </p:grpSpPr>
        <p:sp>
          <p:nvSpPr>
            <p:cNvPr id="38" name="TextBox 37"/>
            <p:cNvSpPr txBox="1"/>
            <p:nvPr/>
          </p:nvSpPr>
          <p:spPr>
            <a:xfrm>
              <a:off x="9455019" y="5238751"/>
              <a:ext cx="110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Measures</a:t>
              </a:r>
            </a:p>
          </p:txBody>
        </p:sp>
        <p:sp>
          <p:nvSpPr>
            <p:cNvPr id="39" name="Right Brace 38"/>
            <p:cNvSpPr/>
            <p:nvPr/>
          </p:nvSpPr>
          <p:spPr>
            <a:xfrm>
              <a:off x="7288341" y="4987697"/>
              <a:ext cx="148157" cy="76909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Straight Arrow Connector 39"/>
            <p:cNvCxnSpPr>
              <a:endCxn id="39" idx="1"/>
            </p:cNvCxnSpPr>
            <p:nvPr/>
          </p:nvCxnSpPr>
          <p:spPr>
            <a:xfrm flipH="1">
              <a:off x="7436498" y="5365750"/>
              <a:ext cx="1744531" cy="6495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760965" y="6129457"/>
            <a:ext cx="727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Empty and less pertinent fields were removed. A number of other cocktails </a:t>
            </a:r>
            <a:r>
              <a:rPr lang="en-GB" dirty="0" smtClean="0"/>
              <a:t>were returned</a:t>
            </a:r>
            <a:r>
              <a:rPr lang="en-GB" dirty="0"/>
              <a:t> </a:t>
            </a:r>
            <a:r>
              <a:rPr lang="en-GB" dirty="0" smtClean="0"/>
              <a:t>but not shown above.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05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Cocktail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With</a:t>
            </a:r>
            <a:r>
              <a:rPr lang="en-GB" b="1" u="sng" dirty="0"/>
              <a:t>out</a:t>
            </a:r>
            <a:r>
              <a:rPr lang="en-GB" b="1" dirty="0"/>
              <a:t> needing to use a web browser...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r>
              <a:rPr lang="en-GB" dirty="0"/>
              <a:t>...Could we get that data into a more usable format?</a:t>
            </a:r>
            <a:br>
              <a:rPr lang="en-GB" dirty="0"/>
            </a:br>
            <a:endParaRPr lang="en-GB" dirty="0"/>
          </a:p>
          <a:p>
            <a:r>
              <a:rPr lang="en-GB" dirty="0"/>
              <a:t>Of course!</a:t>
            </a:r>
          </a:p>
          <a:p>
            <a:pPr lvl="1"/>
            <a:r>
              <a:rPr lang="en-GB" dirty="0"/>
              <a:t>Later versions of Excel allow you to import from XML/JSON directly.</a:t>
            </a:r>
          </a:p>
          <a:p>
            <a:pPr lvl="1"/>
            <a:r>
              <a:rPr lang="en-GB" dirty="0"/>
              <a:t>In absence of </a:t>
            </a:r>
            <a:r>
              <a:rPr lang="en-GB" dirty="0" smtClean="0"/>
              <a:t>that, we could use either of R/Python/VBA.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Cocktail </a:t>
            </a:r>
            <a:r>
              <a:rPr lang="en-GB" b="1" dirty="0" smtClean="0"/>
              <a:t>Database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In terms of requirements...</a:t>
            </a:r>
          </a:p>
          <a:p>
            <a:pPr lvl="1"/>
            <a:r>
              <a:rPr lang="en-GB" dirty="0"/>
              <a:t>We want the user to be able to select the starting </a:t>
            </a:r>
            <a:r>
              <a:rPr lang="en-GB" dirty="0" smtClean="0"/>
              <a:t>letter.</a:t>
            </a:r>
          </a:p>
          <a:p>
            <a:pPr lvl="1"/>
            <a:r>
              <a:rPr lang="en-GB" dirty="0" smtClean="0"/>
              <a:t>...and </a:t>
            </a:r>
            <a:r>
              <a:rPr lang="en-GB" dirty="0"/>
              <a:t>then be able to retrieve a list of corresponding </a:t>
            </a:r>
            <a:r>
              <a:rPr lang="en-GB" dirty="0" smtClean="0"/>
              <a:t>cocktails and instructions.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r>
              <a:rPr lang="en-GB" dirty="0"/>
              <a:t>What will the underlying code need to do?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200" dirty="0"/>
              <a:t>Generate the </a:t>
            </a:r>
            <a:r>
              <a:rPr lang="en-GB" sz="2200" dirty="0" smtClean="0"/>
              <a:t>request (</a:t>
            </a:r>
            <a:r>
              <a:rPr lang="en-GB" sz="2200" dirty="0"/>
              <a:t>based on </a:t>
            </a:r>
            <a:r>
              <a:rPr lang="en-GB" sz="2200" dirty="0" smtClean="0"/>
              <a:t>the selected </a:t>
            </a:r>
            <a:r>
              <a:rPr lang="en-GB" sz="2200" dirty="0"/>
              <a:t>letter) for us to send </a:t>
            </a:r>
            <a:r>
              <a:rPr lang="en-GB" sz="2200" dirty="0" smtClean="0"/>
              <a:t>to the web-API.</a:t>
            </a:r>
            <a:endParaRPr lang="en-GB" sz="2200" dirty="0"/>
          </a:p>
          <a:p>
            <a:pPr marL="971550" lvl="1" indent="-514350">
              <a:buFont typeface="+mj-lt"/>
              <a:buAutoNum type="arabicPeriod"/>
            </a:pPr>
            <a:r>
              <a:rPr lang="en-GB" sz="2200" dirty="0"/>
              <a:t>Receive the JSON response.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200" dirty="0"/>
              <a:t>Scan the response to extract the desired fields</a:t>
            </a:r>
            <a:r>
              <a:rPr lang="en-GB" sz="2200" dirty="0" smtClean="0"/>
              <a:t>*.</a:t>
            </a:r>
            <a:endParaRPr lang="en-GB" sz="2200" dirty="0"/>
          </a:p>
          <a:p>
            <a:pPr marL="971550" lvl="1" indent="-514350">
              <a:buFont typeface="+mj-lt"/>
              <a:buAutoNum type="arabicPeriod"/>
            </a:pPr>
            <a:r>
              <a:rPr lang="en-GB" sz="2200" dirty="0"/>
              <a:t>Output these to the </a:t>
            </a:r>
            <a:r>
              <a:rPr lang="en-GB" sz="2200" dirty="0" smtClean="0"/>
              <a:t>user.</a:t>
            </a:r>
            <a:endParaRPr lang="en-GB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708823" y="6311900"/>
            <a:ext cx="648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* </a:t>
            </a:r>
            <a:r>
              <a:rPr lang="en-GB" sz="1200" dirty="0" smtClean="0"/>
              <a:t>VBA approach required </a:t>
            </a:r>
            <a:r>
              <a:rPr lang="en-GB" sz="1200" dirty="0"/>
              <a:t>the use of </a:t>
            </a:r>
            <a:r>
              <a:rPr lang="en-GB" sz="1200" b="1" dirty="0">
                <a:hlinkClick r:id="rId2"/>
              </a:rPr>
              <a:t>Regular Expressions</a:t>
            </a:r>
            <a:r>
              <a:rPr lang="en-GB" sz="1200" dirty="0"/>
              <a:t> which are incredibly powerful when it comes to searching for, extracting and manipulating text. </a:t>
            </a:r>
            <a:r>
              <a:rPr lang="en-GB" sz="1200" b="1" dirty="0"/>
              <a:t>Could be a separate talk in their own right!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51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Cocktail Database (VBA approach)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Sample output shown below.</a:t>
            </a:r>
          </a:p>
          <a:p>
            <a:pPr lvl="1"/>
            <a:r>
              <a:rPr lang="en-GB" dirty="0" smtClean="0"/>
              <a:t>Link to spreadsheet </a:t>
            </a:r>
            <a:r>
              <a:rPr lang="en-GB" dirty="0"/>
              <a:t>can be </a:t>
            </a:r>
            <a:r>
              <a:rPr lang="en-GB" dirty="0" smtClean="0"/>
              <a:t>found by double clicking →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29" y="3236097"/>
            <a:ext cx="9544050" cy="300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445596"/>
              </p:ext>
            </p:extLst>
          </p:nvPr>
        </p:nvGraphicFramePr>
        <p:xfrm>
          <a:off x="8390658" y="226432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Binary Worksheet" showAsIcon="1" r:id="rId4" imgW="914400" imgH="771480" progId="Excel.SheetBinaryMacroEnabled.12">
                  <p:embed/>
                </p:oleObj>
              </mc:Choice>
              <mc:Fallback>
                <p:oleObj name="Binary Worksheet" showAsIcon="1" r:id="rId4" imgW="914400" imgH="771480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0658" y="226432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88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Cocktail Database </a:t>
            </a:r>
            <a:r>
              <a:rPr lang="en-GB" b="1" dirty="0" smtClean="0"/>
              <a:t>(R </a:t>
            </a:r>
            <a:r>
              <a:rPr lang="en-GB" b="1" dirty="0"/>
              <a:t>approach)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Worked example with R code can be found by double clicking → 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In case anyone was wondering...</a:t>
            </a:r>
          </a:p>
          <a:p>
            <a:pPr lvl="1"/>
            <a:r>
              <a:rPr lang="en-GB" dirty="0" smtClean="0"/>
              <a:t>The R approach was a lot easier to derive.</a:t>
            </a:r>
          </a:p>
          <a:p>
            <a:pPr lvl="1"/>
            <a:r>
              <a:rPr lang="en-GB" dirty="0" smtClean="0"/>
              <a:t>I challenge anyone to find a more </a:t>
            </a:r>
            <a:r>
              <a:rPr lang="en-GB" i="1" dirty="0" smtClean="0"/>
              <a:t>elegant</a:t>
            </a:r>
            <a:r>
              <a:rPr lang="en-GB" dirty="0" smtClean="0"/>
              <a:t> solution!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733062"/>
              </p:ext>
            </p:extLst>
          </p:nvPr>
        </p:nvGraphicFramePr>
        <p:xfrm>
          <a:off x="10439400" y="182562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9400" y="182562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74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Cocktail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approaches shown here could </a:t>
            </a:r>
            <a:r>
              <a:rPr lang="en-GB" dirty="0"/>
              <a:t>be extended for the other options available as part of the API as desired.</a:t>
            </a:r>
          </a:p>
          <a:p>
            <a:pPr lvl="1"/>
            <a:r>
              <a:rPr lang="en-GB" dirty="0" err="1"/>
              <a:t>Eg</a:t>
            </a:r>
            <a:r>
              <a:rPr lang="en-GB" dirty="0"/>
              <a:t>. Retrieve details for a particular drink.</a:t>
            </a:r>
          </a:p>
          <a:p>
            <a:pPr marL="914400" lvl="2" indent="0">
              <a:buNone/>
            </a:pP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8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 quick note on API Keys...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450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Websites may require you to include an “API key” </a:t>
            </a:r>
            <a:r>
              <a:rPr lang="en-GB" dirty="0" smtClean="0"/>
              <a:t>as part of the request:</a:t>
            </a:r>
            <a:br>
              <a:rPr lang="en-GB" dirty="0" smtClean="0"/>
            </a:br>
            <a:endParaRPr lang="en-GB" dirty="0"/>
          </a:p>
          <a:p>
            <a:pPr marL="457200" lvl="1" indent="0">
              <a:buNone/>
            </a:pPr>
            <a:r>
              <a:rPr lang="en-GB" sz="1800" dirty="0">
                <a:solidFill>
                  <a:schemeClr val="accent5"/>
                </a:solidFill>
              </a:rPr>
              <a:t>    www.thecocktaildb.com/api/json/v1/</a:t>
            </a:r>
            <a:r>
              <a:rPr lang="en-GB" sz="1800" b="1" dirty="0">
                <a:solidFill>
                  <a:srgbClr val="FF0000"/>
                </a:solidFill>
              </a:rPr>
              <a:t>970ae656-1346-42ca-8c5e-41c778f834ff</a:t>
            </a:r>
            <a:r>
              <a:rPr lang="en-GB" sz="1800" dirty="0">
                <a:solidFill>
                  <a:schemeClr val="accent5"/>
                </a:solidFill>
              </a:rPr>
              <a:t>/search.php</a:t>
            </a:r>
            <a:r>
              <a:rPr lang="en-GB" sz="1800" dirty="0">
                <a:solidFill>
                  <a:srgbClr val="A6AEEC"/>
                </a:solidFill>
              </a:rPr>
              <a:t>?</a:t>
            </a:r>
            <a:r>
              <a:rPr lang="en-GB" sz="1800" b="1" dirty="0">
                <a:solidFill>
                  <a:srgbClr val="A6AEEC"/>
                </a:solidFill>
              </a:rPr>
              <a:t>f</a:t>
            </a:r>
            <a:r>
              <a:rPr lang="en-GB" sz="1800" dirty="0">
                <a:solidFill>
                  <a:srgbClr val="A6AEEC"/>
                </a:solidFill>
              </a:rPr>
              <a:t>=</a:t>
            </a:r>
            <a:r>
              <a:rPr lang="en-GB" sz="1800" b="1" dirty="0">
                <a:solidFill>
                  <a:srgbClr val="A6AEEC"/>
                </a:solidFill>
              </a:rPr>
              <a:t>a</a:t>
            </a:r>
          </a:p>
          <a:p>
            <a:pPr lvl="1"/>
            <a:endParaRPr lang="en-GB" dirty="0">
              <a:solidFill>
                <a:schemeClr val="accent5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They are unique to you/team/business and should be protected like a password.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Obtaining </a:t>
            </a:r>
            <a:r>
              <a:rPr lang="en-GB" dirty="0"/>
              <a:t>a key will likely require registration and </a:t>
            </a:r>
            <a:r>
              <a:rPr lang="en-GB" i="1" dirty="0"/>
              <a:t>may</a:t>
            </a:r>
            <a:r>
              <a:rPr lang="en-GB" dirty="0"/>
              <a:t> have an associated cost.</a:t>
            </a:r>
          </a:p>
          <a:p>
            <a:pPr lvl="1"/>
            <a:r>
              <a:rPr lang="en-GB" dirty="0"/>
              <a:t>The website will make this clear in the relevant documentation.</a:t>
            </a:r>
          </a:p>
          <a:p>
            <a:pPr lvl="1"/>
            <a:r>
              <a:rPr lang="en-GB" dirty="0"/>
              <a:t>For example, a particular price plan may mean you can make up to (say) 100 requests per day using your API key.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40500" y="2742417"/>
            <a:ext cx="5232136" cy="1029628"/>
            <a:chOff x="4440500" y="2742417"/>
            <a:chExt cx="5232136" cy="1029628"/>
          </a:xfrm>
        </p:grpSpPr>
        <p:sp>
          <p:nvSpPr>
            <p:cNvPr id="4" name="Right Brace 3"/>
            <p:cNvSpPr/>
            <p:nvPr/>
          </p:nvSpPr>
          <p:spPr>
            <a:xfrm rot="5400000">
              <a:off x="5901953" y="1280967"/>
              <a:ext cx="248356" cy="3171262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ight Brace 4"/>
            <p:cNvSpPr/>
            <p:nvPr/>
          </p:nvSpPr>
          <p:spPr>
            <a:xfrm rot="5400000">
              <a:off x="8632262" y="2705732"/>
              <a:ext cx="248359" cy="32173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23315" y="3167604"/>
              <a:ext cx="1605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Sample API </a:t>
              </a:r>
              <a:r>
                <a:rPr lang="en-GB" dirty="0"/>
                <a:t>key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840246" y="3125714"/>
              <a:ext cx="1832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Requested action</a:t>
              </a:r>
            </a:p>
            <a:p>
              <a:pPr algn="ctr"/>
              <a:r>
                <a:rPr lang="en-GB" dirty="0" smtClean="0"/>
                <a:t>&amp; </a:t>
              </a:r>
              <a:r>
                <a:rPr lang="en-GB" dirty="0"/>
                <a:t>parameter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57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When might I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Need to extract information that can’t </a:t>
            </a:r>
            <a:r>
              <a:rPr lang="en-GB" dirty="0" smtClean="0"/>
              <a:t>(easily) </a:t>
            </a:r>
            <a:r>
              <a:rPr lang="en-GB" dirty="0"/>
              <a:t>be copied &amp; pasted from a web </a:t>
            </a:r>
            <a:r>
              <a:rPr lang="en-GB" dirty="0" smtClean="0"/>
              <a:t>browser.</a:t>
            </a:r>
            <a:br>
              <a:rPr lang="en-GB" dirty="0" smtClean="0"/>
            </a:br>
            <a:endParaRPr lang="en-GB" dirty="0"/>
          </a:p>
          <a:p>
            <a:r>
              <a:rPr lang="en-GB" dirty="0"/>
              <a:t>Extracting information from large number of sites.</a:t>
            </a:r>
            <a:br>
              <a:rPr lang="en-GB" dirty="0"/>
            </a:br>
            <a:endParaRPr lang="en-GB" dirty="0"/>
          </a:p>
          <a:p>
            <a:r>
              <a:rPr lang="en-GB" dirty="0"/>
              <a:t>Data might not be embedded within a web-site but an alternative format (</a:t>
            </a:r>
            <a:r>
              <a:rPr lang="en-GB" dirty="0" err="1"/>
              <a:t>eg</a:t>
            </a:r>
            <a:r>
              <a:rPr lang="en-GB" dirty="0"/>
              <a:t>. XML/JSON)</a:t>
            </a:r>
            <a:br>
              <a:rPr lang="en-GB" dirty="0"/>
            </a:br>
            <a:endParaRPr lang="en-GB" dirty="0"/>
          </a:p>
          <a:p>
            <a:r>
              <a:rPr lang="en-GB" dirty="0"/>
              <a:t>A desire to automate/scale-up the above as part of a regular process.</a:t>
            </a:r>
          </a:p>
        </p:txBody>
      </p:sp>
    </p:spTree>
    <p:extLst>
      <p:ext uri="{BB962C8B-B14F-4D97-AF65-F5344CB8AC3E}">
        <p14:creationId xmlns:p14="http://schemas.microsoft.com/office/powerpoint/2010/main" val="238627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</a:t>
            </a:r>
            <a:r>
              <a:rPr lang="en-GB" b="1" dirty="0" smtClean="0"/>
              <a:t>else I </a:t>
            </a:r>
            <a:r>
              <a:rPr lang="en-GB" b="1" dirty="0"/>
              <a:t>found...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Web-based </a:t>
            </a:r>
            <a:r>
              <a:rPr lang="en-GB" dirty="0"/>
              <a:t>APIs with JSON responses are also available for:</a:t>
            </a:r>
          </a:p>
          <a:p>
            <a:pPr lvl="1"/>
            <a:r>
              <a:rPr lang="en-GB" dirty="0">
                <a:hlinkClick r:id="rId2"/>
              </a:rPr>
              <a:t>Current weather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Football Data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Near-Earth objects, Mars weather...</a:t>
            </a:r>
            <a:r>
              <a:rPr lang="en-GB" dirty="0"/>
              <a:t>.</a:t>
            </a:r>
          </a:p>
          <a:p>
            <a:pPr lvl="1"/>
            <a:r>
              <a:rPr lang="en-GB" dirty="0">
                <a:hlinkClick r:id="rId5"/>
              </a:rPr>
              <a:t>Chuck Norris jokes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19674" y="4226767"/>
            <a:ext cx="10193202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icon_url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"https://assets.chucknorris.host/img/avatar/chuck-norris.png",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"id" : "IcL984nbQ0uWnkLEAMRMQA",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"",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"value" : "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Palaeontologists think the velociraptor had feathers because Chuck Norris said so.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5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What have we seen so far?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Examples of both JSON and XML formatted responses.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More recently, JSON </a:t>
            </a:r>
            <a:r>
              <a:rPr lang="en-GB" i="1" dirty="0" smtClean="0"/>
              <a:t>seems</a:t>
            </a:r>
            <a:r>
              <a:rPr lang="en-GB" dirty="0" smtClean="0"/>
              <a:t> to be the more prevalent format.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An example of a web-based JSON API.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Although raw JSON content may not be easy to work with, this isn’t an issue for libraries designed to work with it.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Some JSON APIs may require you to register for an API key.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We can use R/Python and (if we’re feeling brave) VBA to request and extract information from JSON content.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082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What didn’t we cover?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scenario where we are required to </a:t>
            </a:r>
            <a:r>
              <a:rPr lang="en-GB" u="sng" dirty="0" smtClean="0"/>
              <a:t>send</a:t>
            </a:r>
            <a:r>
              <a:rPr lang="en-GB" dirty="0" smtClean="0"/>
              <a:t> JSON data.</a:t>
            </a:r>
          </a:p>
          <a:p>
            <a:pPr lvl="1"/>
            <a:r>
              <a:rPr lang="en-GB" dirty="0" smtClean="0"/>
              <a:t>I’ve only encountered this when working with price comparison websites.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" y="0"/>
            <a:ext cx="16228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JSON </a:t>
            </a:r>
            <a:r>
              <a:rPr lang="en-GB" dirty="0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4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General considerations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Websites generally state within their </a:t>
            </a:r>
            <a:r>
              <a:rPr lang="en-GB" i="1" dirty="0"/>
              <a:t>Terms of Use</a:t>
            </a:r>
            <a:r>
              <a:rPr lang="en-GB" dirty="0"/>
              <a:t> whether they </a:t>
            </a:r>
            <a:r>
              <a:rPr lang="en-GB" dirty="0" smtClean="0"/>
              <a:t>prohibit (automated) </a:t>
            </a:r>
            <a:r>
              <a:rPr lang="en-GB" dirty="0"/>
              <a:t>data retrieval</a:t>
            </a:r>
            <a:r>
              <a:rPr lang="en-GB" dirty="0" smtClean="0"/>
              <a:t>.</a:t>
            </a:r>
            <a:endParaRPr lang="en-GB" dirty="0" smtClean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The following was taken from the Amazon </a:t>
            </a:r>
            <a:r>
              <a:rPr lang="en-GB" dirty="0">
                <a:hlinkClick r:id="rId2"/>
              </a:rPr>
              <a:t>usage terms</a:t>
            </a:r>
            <a:r>
              <a:rPr lang="en-GB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12" y="4505147"/>
            <a:ext cx="57435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General considerations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If you place undue burden on their infrastructure, they may block your IP address or rescind any API keys issued to you.</a:t>
            </a:r>
            <a:br>
              <a:rPr lang="en-GB" dirty="0"/>
            </a:b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If running batches, try and run them outside of core business hours.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...with suitable gaps in between each request!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(Please don’t make the news for having caused a “DDoS” attack)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756" y="6311900"/>
            <a:ext cx="290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DDoS = Directed Denial of Service</a:t>
            </a:r>
          </a:p>
        </p:txBody>
      </p:sp>
    </p:spTree>
    <p:extLst>
      <p:ext uri="{BB962C8B-B14F-4D97-AF65-F5344CB8AC3E}">
        <p14:creationId xmlns:p14="http://schemas.microsoft.com/office/powerpoint/2010/main" val="268284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General considerations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Some of the approaches discussed will actually use </a:t>
            </a:r>
            <a:r>
              <a:rPr lang="en-GB" u="sng" dirty="0"/>
              <a:t>less</a:t>
            </a:r>
            <a:r>
              <a:rPr lang="en-GB" dirty="0"/>
              <a:t> bandwidth as opposed to interacting the civilian way.</a:t>
            </a:r>
            <a:br>
              <a:rPr lang="en-GB" dirty="0"/>
            </a:b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Some websites will check whether interactions are from a person as opposed to a script.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...which </a:t>
            </a:r>
            <a:r>
              <a:rPr lang="en-GB" u="sng" dirty="0"/>
              <a:t>will</a:t>
            </a:r>
            <a:r>
              <a:rPr lang="en-GB" dirty="0"/>
              <a:t> lead to varying levels of headache for you.</a:t>
            </a:r>
          </a:p>
          <a:p>
            <a:pPr lvl="1"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69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General considerations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When scraping aggregators in the past, I used obviously fictional personal details so they could (hopefully) identify these and exclude them from their MI.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 can only imagine their surprise </a:t>
            </a:r>
            <a:r>
              <a:rPr lang="en-GB" dirty="0" smtClean="0"/>
              <a:t>at </a:t>
            </a:r>
            <a:r>
              <a:rPr lang="en-GB" dirty="0"/>
              <a:t>Chuck Norris </a:t>
            </a:r>
            <a:r>
              <a:rPr lang="en-GB" dirty="0" smtClean="0"/>
              <a:t>having requested ~50 </a:t>
            </a:r>
            <a:r>
              <a:rPr lang="en-GB" dirty="0"/>
              <a:t>life insurance quotes in succession!</a:t>
            </a:r>
            <a:br>
              <a:rPr lang="en-GB" dirty="0"/>
            </a:b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There are companies whose </a:t>
            </a:r>
            <a:r>
              <a:rPr lang="en-GB" dirty="0" smtClean="0"/>
              <a:t>speciality </a:t>
            </a:r>
            <a:r>
              <a:rPr lang="en-GB" dirty="0"/>
              <a:t>is scraping other companies websites.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They can deliver information in whatever format you require as often as you require it. (For a </a:t>
            </a:r>
            <a:r>
              <a:rPr lang="en-GB" dirty="0" smtClean="0"/>
              <a:t>fee of course!)</a:t>
            </a:r>
            <a:endParaRPr lang="en-GB" dirty="0"/>
          </a:p>
          <a:p>
            <a:pPr lvl="1"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40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Speak to me!</a:t>
            </a:r>
          </a:p>
          <a:p>
            <a:pPr lvl="1"/>
            <a:r>
              <a:rPr lang="en-GB" dirty="0"/>
              <a:t>There are a lot of (free) tutorials on-line.</a:t>
            </a:r>
          </a:p>
          <a:p>
            <a:pPr lvl="1"/>
            <a:r>
              <a:rPr lang="en-GB" dirty="0"/>
              <a:t>However, whether they are relevant </a:t>
            </a:r>
            <a:r>
              <a:rPr lang="en-GB" dirty="0" smtClean="0"/>
              <a:t>really depends </a:t>
            </a:r>
            <a:r>
              <a:rPr lang="en-GB" dirty="0"/>
              <a:t>on your requirements.</a:t>
            </a:r>
          </a:p>
          <a:p>
            <a:pPr lvl="1"/>
            <a:r>
              <a:rPr lang="en-GB" dirty="0"/>
              <a:t>I’d suggest discussing with me </a:t>
            </a:r>
            <a:r>
              <a:rPr lang="en-GB" dirty="0" smtClean="0"/>
              <a:t>as </a:t>
            </a:r>
            <a:r>
              <a:rPr lang="en-GB" dirty="0"/>
              <a:t>a first step.</a:t>
            </a:r>
            <a:br>
              <a:rPr lang="en-GB" dirty="0"/>
            </a:br>
            <a:endParaRPr lang="en-GB" dirty="0"/>
          </a:p>
          <a:p>
            <a:r>
              <a:rPr lang="en-GB" dirty="0"/>
              <a:t>Mining Social Media: Finding Stories in Internet Data</a:t>
            </a:r>
          </a:p>
          <a:p>
            <a:pPr lvl="1"/>
            <a:r>
              <a:rPr lang="en-GB" dirty="0"/>
              <a:t>Book by Lam Thuy Vo</a:t>
            </a:r>
          </a:p>
          <a:p>
            <a:pPr lvl="1"/>
            <a:r>
              <a:rPr lang="en-GB" dirty="0"/>
              <a:t>Demonstrates the situations discussed here.</a:t>
            </a:r>
          </a:p>
          <a:p>
            <a:pPr lvl="1"/>
            <a:r>
              <a:rPr lang="en-GB" dirty="0"/>
              <a:t>Targeted towards Python but underlying principles can be transferred to R (and </a:t>
            </a:r>
            <a:r>
              <a:rPr lang="en-GB" i="1" dirty="0" smtClean="0"/>
              <a:t>possibly </a:t>
            </a:r>
            <a:r>
              <a:rPr lang="en-GB" dirty="0" smtClean="0"/>
              <a:t>VBA)</a:t>
            </a:r>
            <a:endParaRPr lang="en-GB" dirty="0"/>
          </a:p>
        </p:txBody>
      </p:sp>
      <p:pic>
        <p:nvPicPr>
          <p:cNvPr id="1026" name="Picture 2" descr="https://images-na.ssl-images-amazon.com/images/I/51NF0-mkqJL._SX376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066" y="3529612"/>
            <a:ext cx="1189002" cy="1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89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1935"/>
            <a:ext cx="10515600" cy="562502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6600" b="1" dirty="0"/>
              <a:t>Any </a:t>
            </a:r>
            <a:r>
              <a:rPr lang="en-GB" sz="6600" b="1" dirty="0" smtClean="0"/>
              <a:t>questions?</a:t>
            </a:r>
          </a:p>
          <a:p>
            <a:pPr marL="0" indent="0" algn="ctr">
              <a:buNone/>
            </a:pPr>
            <a:r>
              <a:rPr lang="en-GB" sz="6600" b="1" dirty="0" smtClean="0"/>
              <a:t>Comments?</a:t>
            </a:r>
          </a:p>
          <a:p>
            <a:pPr marL="0" indent="0" algn="ctr">
              <a:buNone/>
            </a:pPr>
            <a:endParaRPr lang="en-GB" sz="6600" b="1" dirty="0"/>
          </a:p>
        </p:txBody>
      </p:sp>
      <p:pic>
        <p:nvPicPr>
          <p:cNvPr id="4" name="Picture 3" descr="Cartoon Computer Illiterate Lady Sitting in Front of a Desktop PC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/>
        </p:blipFill>
        <p:spPr bwMode="auto">
          <a:xfrm>
            <a:off x="5606990" y="4877297"/>
            <a:ext cx="978020" cy="94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94" y="3776285"/>
            <a:ext cx="1101012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Possible use </a:t>
            </a:r>
            <a:r>
              <a:rPr lang="en-GB" b="1" dirty="0" smtClean="0"/>
              <a:t>cases?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Track the competition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/>
              <a:t>Competitor prices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/>
              <a:t>Product descriptions/reviews</a:t>
            </a:r>
            <a:br>
              <a:rPr lang="en-GB" dirty="0"/>
            </a:br>
            <a:endParaRPr lang="en-GB" dirty="0"/>
          </a:p>
          <a:p>
            <a:r>
              <a:rPr lang="en-GB" dirty="0"/>
              <a:t>Source inputs for work items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/>
              <a:t>Stock quotes/financial metrics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/>
              <a:t>Social/demographic </a:t>
            </a:r>
            <a:r>
              <a:rPr lang="en-GB" dirty="0" smtClean="0"/>
              <a:t>data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r>
              <a:rPr lang="en-GB" dirty="0"/>
              <a:t>Brand monitoring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/>
              <a:t>Customer sentiment</a:t>
            </a:r>
            <a:br>
              <a:rPr lang="en-GB" dirty="0"/>
            </a:br>
            <a:endParaRPr lang="en-GB" dirty="0"/>
          </a:p>
          <a:p>
            <a:r>
              <a:rPr lang="en-GB" dirty="0"/>
              <a:t>Website testing</a:t>
            </a:r>
          </a:p>
        </p:txBody>
      </p:sp>
    </p:spTree>
    <p:extLst>
      <p:ext uri="{BB962C8B-B14F-4D97-AF65-F5344CB8AC3E}">
        <p14:creationId xmlns:p14="http://schemas.microsoft.com/office/powerpoint/2010/main" val="197338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0261FD-CBFC-43DC-A4CF-ECBB65D7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More generally…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293E4D-BB1D-4325-AAF1-B1A2344C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internet is a huge repository of information.</a:t>
            </a:r>
            <a:br>
              <a:rPr lang="en-GB" dirty="0"/>
            </a:br>
            <a:endParaRPr lang="en-GB" dirty="0"/>
          </a:p>
          <a:p>
            <a:r>
              <a:rPr lang="en-GB" dirty="0" smtClean="0"/>
              <a:t>There </a:t>
            </a:r>
            <a:r>
              <a:rPr lang="en-GB" dirty="0"/>
              <a:t>is no reason why we shouldn’t be able to access that information as we do (say) local files on a business network.</a:t>
            </a:r>
          </a:p>
        </p:txBody>
      </p:sp>
    </p:spTree>
    <p:extLst>
      <p:ext uri="{BB962C8B-B14F-4D97-AF65-F5344CB8AC3E}">
        <p14:creationId xmlns:p14="http://schemas.microsoft.com/office/powerpoint/2010/main" val="253165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does “browsing the internet” work?</a:t>
            </a:r>
          </a:p>
        </p:txBody>
      </p:sp>
      <p:sp>
        <p:nvSpPr>
          <p:cNvPr id="8" name="Rectangle 7"/>
          <p:cNvSpPr/>
          <p:nvPr/>
        </p:nvSpPr>
        <p:spPr>
          <a:xfrm>
            <a:off x="2781300" y="1332866"/>
            <a:ext cx="6629400" cy="4915534"/>
          </a:xfrm>
          <a:prstGeom prst="rect">
            <a:avLst/>
          </a:prstGeom>
        </p:spPr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10" y="2236654"/>
            <a:ext cx="1237042" cy="1248578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>
            <a:off x="3943747" y="1589270"/>
            <a:ext cx="4454128" cy="557380"/>
          </a:xfrm>
          <a:prstGeom prst="curvedDownArrow">
            <a:avLst>
              <a:gd name="adj1" fmla="val 5948"/>
              <a:gd name="adj2" fmla="val 30609"/>
              <a:gd name="adj3" fmla="val 120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Curved Down Arrow 10"/>
          <p:cNvSpPr/>
          <p:nvPr/>
        </p:nvSpPr>
        <p:spPr>
          <a:xfrm rot="10800000">
            <a:off x="3840163" y="3394109"/>
            <a:ext cx="4454128" cy="556658"/>
          </a:xfrm>
          <a:prstGeom prst="curvedDownArrow">
            <a:avLst>
              <a:gd name="adj1" fmla="val 5948"/>
              <a:gd name="adj2" fmla="val 30609"/>
              <a:gd name="adj3" fmla="val 120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2" name="Text Box 13"/>
          <p:cNvSpPr txBox="1"/>
          <p:nvPr/>
        </p:nvSpPr>
        <p:spPr>
          <a:xfrm>
            <a:off x="3123645" y="4138562"/>
            <a:ext cx="851694" cy="836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endParaRPr lang="en-GB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_____</a:t>
            </a:r>
            <a:endParaRPr lang="en-GB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_____</a:t>
            </a:r>
            <a:endParaRPr lang="en-GB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_____</a:t>
            </a:r>
            <a:endParaRPr lang="en-GB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14"/>
          <p:cNvSpPr txBox="1"/>
          <p:nvPr/>
        </p:nvSpPr>
        <p:spPr>
          <a:xfrm>
            <a:off x="5336381" y="1734195"/>
            <a:ext cx="1622822" cy="345589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 dirty="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equest submitted by browser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402867" y="4145314"/>
            <a:ext cx="851694" cy="8368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TEXT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 Box 13"/>
          <p:cNvSpPr txBox="1"/>
          <p:nvPr/>
        </p:nvSpPr>
        <p:spPr>
          <a:xfrm>
            <a:off x="4216719" y="4138562"/>
            <a:ext cx="851694" cy="836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GB" sz="1100" b="1" dirty="0">
                <a:ea typeface="Times New Roman" panose="02020603050405020304" pitchFamily="18" charset="0"/>
              </a:rPr>
              <a:t>XML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 Box 14"/>
          <p:cNvSpPr txBox="1"/>
          <p:nvPr/>
        </p:nvSpPr>
        <p:spPr>
          <a:xfrm>
            <a:off x="5232797" y="3526102"/>
            <a:ext cx="1726406" cy="344845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GB" sz="1100" dirty="0">
                <a:effectLst/>
                <a:ea typeface="Calibri" panose="020F0502020204030204" pitchFamily="34" charset="0"/>
              </a:rPr>
              <a:t>Content returned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17" y="4156535"/>
            <a:ext cx="799774" cy="774664"/>
          </a:xfrm>
          <a:prstGeom prst="rect">
            <a:avLst/>
          </a:prstGeom>
        </p:spPr>
      </p:pic>
      <p:pic>
        <p:nvPicPr>
          <p:cNvPr id="21" name="Picture 20" descr="Cartoon Computer Illiterate Lady Sitting in Front of a Desktop PC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/>
        </p:blipFill>
        <p:spPr bwMode="auto">
          <a:xfrm>
            <a:off x="3266996" y="2236733"/>
            <a:ext cx="978020" cy="94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54561" y="6495039"/>
            <a:ext cx="479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Further details on what your browser does can be found </a:t>
            </a:r>
            <a:r>
              <a:rPr lang="en-GB" sz="1400" dirty="0">
                <a:hlinkClick r:id="rId5"/>
              </a:rPr>
              <a:t>here</a:t>
            </a:r>
            <a:r>
              <a:rPr lang="en-GB" sz="14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64" y="2469907"/>
            <a:ext cx="860836" cy="460547"/>
          </a:xfrm>
          <a:prstGeom prst="rect">
            <a:avLst/>
          </a:prstGeom>
        </p:spPr>
      </p:pic>
      <p:sp>
        <p:nvSpPr>
          <p:cNvPr id="22" name="Text Box 13"/>
          <p:cNvSpPr txBox="1"/>
          <p:nvPr/>
        </p:nvSpPr>
        <p:spPr>
          <a:xfrm>
            <a:off x="5309793" y="4146057"/>
            <a:ext cx="851694" cy="836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GB" sz="1100" b="1" dirty="0">
                <a:ea typeface="Times New Roman" panose="02020603050405020304" pitchFamily="18" charset="0"/>
              </a:rPr>
              <a:t>JSON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0089" y="2962887"/>
            <a:ext cx="19191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(Hyper Text Transfer Protocol)</a:t>
            </a:r>
          </a:p>
        </p:txBody>
      </p:sp>
      <p:sp>
        <p:nvSpPr>
          <p:cNvPr id="23" name="Text Box 13"/>
          <p:cNvSpPr txBox="1"/>
          <p:nvPr/>
        </p:nvSpPr>
        <p:spPr>
          <a:xfrm>
            <a:off x="8534247" y="4137819"/>
            <a:ext cx="851694" cy="83684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....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50000"/>
              </a:lnSpc>
              <a:spcAft>
                <a:spcPts val="0"/>
              </a:spcAft>
            </a:pPr>
            <a:r>
              <a:rPr lang="en-GB" sz="1100" b="1" dirty="0">
                <a:effectLst/>
                <a:ea typeface="Calibri" panose="020F0502020204030204" pitchFamily="34" charset="0"/>
              </a:rPr>
              <a:t>_____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3511" y="5813778"/>
            <a:ext cx="2585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URL</a:t>
            </a:r>
            <a:r>
              <a:rPr lang="en-GB" sz="1200" dirty="0"/>
              <a:t> = Unique Resource Locator</a:t>
            </a:r>
          </a:p>
          <a:p>
            <a:r>
              <a:rPr lang="en-GB" sz="1200" b="1" dirty="0"/>
              <a:t>HTML</a:t>
            </a:r>
            <a:r>
              <a:rPr lang="en-GB" sz="1200" dirty="0"/>
              <a:t> = Hyper Text </a:t>
            </a:r>
            <a:r>
              <a:rPr lang="en-GB" sz="1200" dirty="0" err="1"/>
              <a:t>Markup</a:t>
            </a:r>
            <a:r>
              <a:rPr lang="en-GB" sz="1200" dirty="0"/>
              <a:t> Language</a:t>
            </a:r>
          </a:p>
          <a:p>
            <a:r>
              <a:rPr lang="en-GB" sz="1200" b="1" dirty="0"/>
              <a:t>XML</a:t>
            </a:r>
            <a:r>
              <a:rPr lang="en-GB" sz="1200" dirty="0"/>
              <a:t> = </a:t>
            </a:r>
            <a:r>
              <a:rPr lang="en-GB" sz="1200" dirty="0" err="1"/>
              <a:t>eXtendible</a:t>
            </a:r>
            <a:r>
              <a:rPr lang="en-GB" sz="1200" dirty="0"/>
              <a:t> </a:t>
            </a:r>
            <a:r>
              <a:rPr lang="en-GB" sz="1200" dirty="0" err="1"/>
              <a:t>Markup</a:t>
            </a:r>
            <a:r>
              <a:rPr lang="en-GB" sz="1200" dirty="0"/>
              <a:t> Language</a:t>
            </a:r>
          </a:p>
          <a:p>
            <a:r>
              <a:rPr lang="en-GB" sz="1200" b="1" dirty="0"/>
              <a:t>JSON</a:t>
            </a:r>
            <a:r>
              <a:rPr lang="en-GB" sz="1200" dirty="0"/>
              <a:t> = JavaScript Object Notation</a:t>
            </a:r>
          </a:p>
          <a:p>
            <a:r>
              <a:rPr lang="en-GB" sz="1200" b="1" dirty="0"/>
              <a:t>CSS</a:t>
            </a:r>
            <a:r>
              <a:rPr lang="en-GB" sz="1200" dirty="0"/>
              <a:t> = Cascading Style Sheet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36673" y="2409421"/>
            <a:ext cx="8579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User enters </a:t>
            </a:r>
            <a:r>
              <a:rPr lang="en-GB" sz="1100" b="1" dirty="0"/>
              <a:t>URL</a:t>
            </a:r>
            <a:r>
              <a:rPr lang="en-GB" sz="1100" dirty="0"/>
              <a:t> into browser</a:t>
            </a:r>
          </a:p>
        </p:txBody>
      </p:sp>
      <p:sp>
        <p:nvSpPr>
          <p:cNvPr id="28" name="Left Brace 27"/>
          <p:cNvSpPr/>
          <p:nvPr/>
        </p:nvSpPr>
        <p:spPr>
          <a:xfrm rot="16200000">
            <a:off x="4574658" y="3611392"/>
            <a:ext cx="152752" cy="302090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3094628" y="5339644"/>
            <a:ext cx="3170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There are standards which specify what constitutes valid </a:t>
            </a:r>
            <a:r>
              <a:rPr lang="en-GB" sz="1200" dirty="0">
                <a:hlinkClick r:id="rId7"/>
              </a:rPr>
              <a:t>HTML</a:t>
            </a:r>
            <a:r>
              <a:rPr lang="en-GB" sz="1200" dirty="0"/>
              <a:t>, </a:t>
            </a:r>
            <a:r>
              <a:rPr lang="en-GB" sz="1200" dirty="0">
                <a:hlinkClick r:id="rId8"/>
              </a:rPr>
              <a:t>XML </a:t>
            </a:r>
            <a:r>
              <a:rPr lang="en-GB" sz="1200" dirty="0"/>
              <a:t>and </a:t>
            </a:r>
            <a:r>
              <a:rPr lang="en-GB" sz="1200" dirty="0">
                <a:hlinkClick r:id="rId9"/>
              </a:rPr>
              <a:t>JSON</a:t>
            </a:r>
            <a:r>
              <a:rPr lang="en-GB" sz="1200" dirty="0"/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10846" y="4987583"/>
            <a:ext cx="3109922" cy="1232815"/>
            <a:chOff x="4941405" y="5434572"/>
            <a:chExt cx="3109922" cy="123281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553" y="5892723"/>
              <a:ext cx="799774" cy="774664"/>
            </a:xfrm>
            <a:prstGeom prst="rect">
              <a:avLst/>
            </a:prstGeom>
          </p:spPr>
        </p:pic>
        <p:sp>
          <p:nvSpPr>
            <p:cNvPr id="26" name="Text Box 13"/>
            <p:cNvSpPr txBox="1"/>
            <p:nvPr/>
          </p:nvSpPr>
          <p:spPr>
            <a:xfrm>
              <a:off x="4941405" y="5830391"/>
              <a:ext cx="851694" cy="8369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CSS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50000"/>
                </a:lnSpc>
                <a:spcAft>
                  <a:spcPts val="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_____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50000"/>
                </a:lnSpc>
                <a:spcAft>
                  <a:spcPts val="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_____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50000"/>
                </a:lnSpc>
                <a:spcAft>
                  <a:spcPts val="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_____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 Box 13"/>
            <p:cNvSpPr txBox="1"/>
            <p:nvPr/>
          </p:nvSpPr>
          <p:spPr>
            <a:xfrm>
              <a:off x="6059509" y="5830391"/>
              <a:ext cx="925634" cy="8369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JAVASCRIPT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50000"/>
                </a:lnSpc>
                <a:spcAft>
                  <a:spcPts val="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_____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50000"/>
                </a:lnSpc>
                <a:spcAft>
                  <a:spcPts val="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_____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50000"/>
                </a:lnSpc>
                <a:spcAft>
                  <a:spcPts val="0"/>
                </a:spcAft>
              </a:pPr>
              <a:r>
                <a:rPr lang="en-GB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_____</a:t>
              </a:r>
              <a:endParaRPr lang="en-GB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Connector 30"/>
            <p:cNvCxnSpPr>
              <a:stCxn id="26" idx="0"/>
            </p:cNvCxnSpPr>
            <p:nvPr/>
          </p:nvCxnSpPr>
          <p:spPr>
            <a:xfrm flipV="1">
              <a:off x="5367252" y="5434572"/>
              <a:ext cx="1159716" cy="3958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0"/>
            </p:cNvCxnSpPr>
            <p:nvPr/>
          </p:nvCxnSpPr>
          <p:spPr>
            <a:xfrm flipV="1">
              <a:off x="6522326" y="5434572"/>
              <a:ext cx="4642" cy="3958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4" idx="0"/>
            </p:cNvCxnSpPr>
            <p:nvPr/>
          </p:nvCxnSpPr>
          <p:spPr>
            <a:xfrm flipH="1" flipV="1">
              <a:off x="6526968" y="5434572"/>
              <a:ext cx="1124472" cy="458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8527C4-9C5A-4E01-A54E-80D02602DC67}"/>
              </a:ext>
            </a:extLst>
          </p:cNvPr>
          <p:cNvSpPr txBox="1"/>
          <p:nvPr/>
        </p:nvSpPr>
        <p:spPr>
          <a:xfrm>
            <a:off x="2151204" y="1506022"/>
            <a:ext cx="2917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“Conventional” web-scraping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xmlns="" id="{02B20EC8-8DC2-4834-939D-BF8F48DEA11D}"/>
              </a:ext>
            </a:extLst>
          </p:cNvPr>
          <p:cNvSpPr/>
          <p:nvPr/>
        </p:nvSpPr>
        <p:spPr>
          <a:xfrm>
            <a:off x="3410846" y="1963271"/>
            <a:ext cx="328018" cy="695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D108694-B08F-4C92-BA2E-DAB3925A7A8A}"/>
              </a:ext>
            </a:extLst>
          </p:cNvPr>
          <p:cNvSpPr txBox="1"/>
          <p:nvPr/>
        </p:nvSpPr>
        <p:spPr>
          <a:xfrm>
            <a:off x="6695093" y="1366028"/>
            <a:ext cx="1666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Scraping using</a:t>
            </a:r>
          </a:p>
          <a:p>
            <a:r>
              <a:rPr lang="en-GB" dirty="0"/>
              <a:t>web-based APIs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xmlns="" id="{E7F752B8-3C54-4F99-945D-2CAD919F694F}"/>
              </a:ext>
            </a:extLst>
          </p:cNvPr>
          <p:cNvSpPr/>
          <p:nvPr/>
        </p:nvSpPr>
        <p:spPr>
          <a:xfrm>
            <a:off x="7304867" y="2004658"/>
            <a:ext cx="328018" cy="695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40FB8B7-846D-45B4-AD38-87DFC77BDE8A}"/>
              </a:ext>
            </a:extLst>
          </p:cNvPr>
          <p:cNvSpPr txBox="1"/>
          <p:nvPr/>
        </p:nvSpPr>
        <p:spPr>
          <a:xfrm>
            <a:off x="7894404" y="5814595"/>
            <a:ext cx="3983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API = Application Programming </a:t>
            </a:r>
            <a:r>
              <a:rPr lang="en-GB" dirty="0" smtClean="0"/>
              <a:t>Interface</a:t>
            </a:r>
          </a:p>
          <a:p>
            <a:r>
              <a:rPr lang="en-GB" sz="1400" dirty="0" smtClean="0"/>
              <a:t>(Allows different applications to communicate)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879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12096 0.00139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6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11888 0.00139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6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0.11966 -0.00023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18398 -0.16319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817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0.18724 -0.16551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62" y="-828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00403 -0.16435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8218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1204 L -0.11458 -0.1648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7" y="-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mph" presetSubtype="0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mph" presetSubtype="0" repeatCount="5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2" animBg="1"/>
      <p:bldP spid="15" grpId="3" animBg="1"/>
      <p:bldP spid="15" grpId="4" animBg="1"/>
      <p:bldP spid="18" grpId="0" animBg="1"/>
      <p:bldP spid="18" grpId="1" animBg="1"/>
      <p:bldP spid="3" grpId="0"/>
      <p:bldP spid="3" grpId="1"/>
      <p:bldP spid="3" grpId="2"/>
      <p:bldP spid="22" grpId="0" animBg="1"/>
      <p:bldP spid="22" grpId="2" animBg="1"/>
      <p:bldP spid="22" grpId="3" animBg="1"/>
      <p:bldP spid="22" grpId="4" animBg="1"/>
      <p:bldP spid="6" grpId="0"/>
      <p:bldP spid="6" grpId="1"/>
      <p:bldP spid="23" grpId="0" animBg="1"/>
      <p:bldP spid="23" grpId="1" animBg="1"/>
      <p:bldP spid="25" grpId="0"/>
      <p:bldP spid="25" grpId="1"/>
      <p:bldP spid="27" grpId="0"/>
      <p:bldP spid="27" grpId="1"/>
      <p:bldP spid="28" grpId="0" animBg="1"/>
      <p:bldP spid="28" grpId="1" animBg="1"/>
      <p:bldP spid="29" grpId="0"/>
      <p:bldP spid="29" grpId="1"/>
      <p:bldP spid="7" grpId="0"/>
      <p:bldP spid="16" grpId="0" animBg="1"/>
      <p:bldP spid="16" grpId="1" animBg="1"/>
      <p:bldP spid="34" grpId="0"/>
      <p:bldP spid="34" grpId="1"/>
      <p:bldP spid="35" grpId="0" animBg="1"/>
      <p:bldP spid="35" grpId="1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does a browser load a web-page?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Submit </a:t>
            </a:r>
            <a:r>
              <a:rPr lang="en-GB" dirty="0"/>
              <a:t>a request to the </a:t>
            </a:r>
            <a:r>
              <a:rPr lang="en-GB" dirty="0" smtClean="0"/>
              <a:t>web-server (via HTTP).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Interpret the </a:t>
            </a:r>
            <a:r>
              <a:rPr lang="en-GB" dirty="0"/>
              <a:t>HTML content received.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Request any additional assets referred to by the HTML.</a:t>
            </a:r>
          </a:p>
          <a:p>
            <a:pPr lvl="1"/>
            <a:r>
              <a:rPr lang="en-GB" dirty="0"/>
              <a:t>Typically styling </a:t>
            </a:r>
            <a:r>
              <a:rPr lang="en-GB" dirty="0" smtClean="0"/>
              <a:t>information (CSS), </a:t>
            </a:r>
            <a:r>
              <a:rPr lang="en-GB" dirty="0"/>
              <a:t>JavaScript code and media.</a:t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Run any JavaScript code marked for execution on page load.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Further changes can be made to the HTML code at this point and thereafter!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Render final HTML content as web-page to the user.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1881" y="1983385"/>
            <a:ext cx="2439019" cy="9233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This is the bit we </a:t>
            </a:r>
            <a:r>
              <a:rPr lang="en-GB" dirty="0" smtClean="0"/>
              <a:t>will automate </a:t>
            </a:r>
            <a:r>
              <a:rPr lang="en-GB" dirty="0"/>
              <a:t>using code rather than a browser.</a:t>
            </a:r>
          </a:p>
        </p:txBody>
      </p:sp>
      <p:sp>
        <p:nvSpPr>
          <p:cNvPr id="6" name="Right Brace 5"/>
          <p:cNvSpPr/>
          <p:nvPr/>
        </p:nvSpPr>
        <p:spPr>
          <a:xfrm>
            <a:off x="8073081" y="1825625"/>
            <a:ext cx="304800" cy="123885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</p:spTree>
    <p:extLst>
      <p:ext uri="{BB962C8B-B14F-4D97-AF65-F5344CB8AC3E}">
        <p14:creationId xmlns:p14="http://schemas.microsoft.com/office/powerpoint/2010/main" val="208878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Let’s try an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Turns out you’re a huge fan of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 a project you’re doing, you’d like to get the basic stats for each Pokémon: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/>
              <a:t>Attack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/>
              <a:t>Defence</a:t>
            </a:r>
          </a:p>
          <a:p>
            <a:pPr lvl="1">
              <a:buFont typeface="Calibri" panose="020F0502020204030204" pitchFamily="34" charset="0"/>
              <a:buChar char="ꟷ"/>
            </a:pPr>
            <a:r>
              <a:rPr lang="en-GB" dirty="0"/>
              <a:t>Stamina</a:t>
            </a:r>
            <a:br>
              <a:rPr lang="en-GB" dirty="0"/>
            </a:br>
            <a:endParaRPr lang="en-GB" dirty="0"/>
          </a:p>
          <a:p>
            <a:r>
              <a:rPr lang="en-GB" dirty="0"/>
              <a:t>Turns out there’s already a website for this!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6933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HTML Response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228" y="1208088"/>
            <a:ext cx="26955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4987</TotalTime>
  <Words>1526</Words>
  <Application>Microsoft Office PowerPoint</Application>
  <PresentationFormat>Widescreen</PresentationFormat>
  <Paragraphs>374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Courier New</vt:lpstr>
      <vt:lpstr>Times New Roman</vt:lpstr>
      <vt:lpstr>Office Theme</vt:lpstr>
      <vt:lpstr>Binary Worksheet</vt:lpstr>
      <vt:lpstr>Packager Shell Object</vt:lpstr>
      <vt:lpstr>Intro to Web Scraping</vt:lpstr>
      <vt:lpstr>What will you get from this?</vt:lpstr>
      <vt:lpstr>What is it?</vt:lpstr>
      <vt:lpstr>When might I need it?</vt:lpstr>
      <vt:lpstr>Possible use cases?</vt:lpstr>
      <vt:lpstr>More generally…</vt:lpstr>
      <vt:lpstr>How does “browsing the internet” work?</vt:lpstr>
      <vt:lpstr>How does a browser load a web-page?</vt:lpstr>
      <vt:lpstr>Let’s try an example...</vt:lpstr>
      <vt:lpstr>Pokémon-Go stats</vt:lpstr>
      <vt:lpstr>Pokémon-Go stats</vt:lpstr>
      <vt:lpstr>Pokémon-Go stats</vt:lpstr>
      <vt:lpstr>Pokémon-Go stats</vt:lpstr>
      <vt:lpstr>Pokémon-Go stats</vt:lpstr>
      <vt:lpstr>Pokémon-Go stats</vt:lpstr>
      <vt:lpstr>PowerPoint Presentation</vt:lpstr>
      <vt:lpstr>PowerPoint Presentation</vt:lpstr>
      <vt:lpstr>Pokémon-Go stats</vt:lpstr>
      <vt:lpstr>Pokémon-Go stats</vt:lpstr>
      <vt:lpstr>Pokémon-Go stats</vt:lpstr>
      <vt:lpstr>PowerPoint Presentation</vt:lpstr>
      <vt:lpstr>PowerPoint Presentation</vt:lpstr>
      <vt:lpstr>What have we seen so far?</vt:lpstr>
      <vt:lpstr>What didn’t we cover?</vt:lpstr>
      <vt:lpstr>Back to this again...</vt:lpstr>
      <vt:lpstr>What is XML &amp; JSON?</vt:lpstr>
      <vt:lpstr>An example...</vt:lpstr>
      <vt:lpstr>Requests resulting in XML response.</vt:lpstr>
      <vt:lpstr>Requests resulting in JSON response.</vt:lpstr>
      <vt:lpstr>Let’s try an example...</vt:lpstr>
      <vt:lpstr>The Cocktail Database</vt:lpstr>
      <vt:lpstr>The Cocktail Database</vt:lpstr>
      <vt:lpstr>The Cocktail Database</vt:lpstr>
      <vt:lpstr>The Cocktail Database</vt:lpstr>
      <vt:lpstr>The Cocktail Database</vt:lpstr>
      <vt:lpstr>The Cocktail Database (VBA approach)</vt:lpstr>
      <vt:lpstr>The Cocktail Database (R approach)</vt:lpstr>
      <vt:lpstr>The Cocktail Database</vt:lpstr>
      <vt:lpstr>A quick note on API Keys...</vt:lpstr>
      <vt:lpstr>What else I found...</vt:lpstr>
      <vt:lpstr>What have we seen so far?</vt:lpstr>
      <vt:lpstr>What didn’t we cover?</vt:lpstr>
      <vt:lpstr>General considerations</vt:lpstr>
      <vt:lpstr>General considerations</vt:lpstr>
      <vt:lpstr>General considerations</vt:lpstr>
      <vt:lpstr>General considerations</vt:lpstr>
      <vt:lpstr>Additional resources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Scraping</dc:title>
  <dc:creator>Richard Mills</dc:creator>
  <cp:lastModifiedBy>Richard Mills</cp:lastModifiedBy>
  <cp:revision>468</cp:revision>
  <dcterms:created xsi:type="dcterms:W3CDTF">2020-07-29T06:59:35Z</dcterms:created>
  <dcterms:modified xsi:type="dcterms:W3CDTF">2021-06-21T16:52:54Z</dcterms:modified>
</cp:coreProperties>
</file>